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89" r:id="rId3"/>
    <p:sldId id="321" r:id="rId4"/>
    <p:sldId id="320" r:id="rId5"/>
    <p:sldId id="291" r:id="rId6"/>
    <p:sldId id="287" r:id="rId7"/>
    <p:sldId id="292" r:id="rId8"/>
    <p:sldId id="322" r:id="rId9"/>
    <p:sldId id="301" r:id="rId10"/>
    <p:sldId id="319" r:id="rId11"/>
    <p:sldId id="302" r:id="rId12"/>
    <p:sldId id="315" r:id="rId13"/>
    <p:sldId id="323" r:id="rId14"/>
    <p:sldId id="303" r:id="rId15"/>
    <p:sldId id="305" r:id="rId16"/>
    <p:sldId id="306" r:id="rId17"/>
    <p:sldId id="309" r:id="rId18"/>
    <p:sldId id="316" r:id="rId19"/>
    <p:sldId id="311" r:id="rId20"/>
    <p:sldId id="308" r:id="rId21"/>
    <p:sldId id="318" r:id="rId22"/>
    <p:sldId id="312" r:id="rId23"/>
    <p:sldId id="314" r:id="rId24"/>
    <p:sldId id="294" r:id="rId25"/>
    <p:sldId id="324" r:id="rId26"/>
    <p:sldId id="295" r:id="rId27"/>
    <p:sldId id="296" r:id="rId28"/>
    <p:sldId id="297" r:id="rId29"/>
    <p:sldId id="325" r:id="rId3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003D"/>
    <a:srgbClr val="34C3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0" autoAdjust="0"/>
    <p:restoredTop sz="92532" autoAdjust="0"/>
  </p:normalViewPr>
  <p:slideViewPr>
    <p:cSldViewPr snapToGrid="0">
      <p:cViewPr varScale="1">
        <p:scale>
          <a:sx n="62" d="100"/>
          <a:sy n="62" d="100"/>
        </p:scale>
        <p:origin x="101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DEC07D-0F86-BC49-9806-F07209DD3775}" type="datetimeFigureOut">
              <a:rPr lang="de-DE" smtClean="0"/>
              <a:t>25.11.2020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28231-8D8C-474F-BE15-FF54E4DB0E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187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de-DE" altLang="de-DE" dirty="0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de-DE" altLang="de-DE" dirty="0">
                <a:ea typeface="ＭＳ Ｐゴシック" panose="020B0600070205080204" pitchFamily="34" charset="-128"/>
              </a:rPr>
              <a:t>Vorstellung und Einstieg Bor, SV spricht zu Beginn und wird durch … vertreten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28231-8D8C-474F-BE15-FF54E4DB0EB7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8735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Phi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28231-8D8C-474F-BE15-FF54E4DB0EB7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2114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dirty="0">
                <a:ea typeface="ＭＳ Ｐゴシック" panose="020B0600070205080204" pitchFamily="34" charset="-128"/>
              </a:rPr>
              <a:t>Bor und Phi (</a:t>
            </a:r>
            <a:r>
              <a:rPr lang="de-DE" altLang="de-DE" dirty="0" err="1">
                <a:ea typeface="ＭＳ Ｐゴシック" panose="020B0600070205080204" pitchFamily="34" charset="-128"/>
              </a:rPr>
              <a:t>Borstell</a:t>
            </a:r>
            <a:r>
              <a:rPr lang="de-DE" altLang="de-DE" dirty="0">
                <a:ea typeface="ＭＳ Ｐゴシック" panose="020B0600070205080204" pitchFamily="34" charset="-128"/>
              </a:rPr>
              <a:t> Vorstellung der Schulvereinbarung, Philipps Beispiele)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28231-8D8C-474F-BE15-FF54E4DB0EB7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22971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Phi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28231-8D8C-474F-BE15-FF54E4DB0EB7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95607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Phi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28231-8D8C-474F-BE15-FF54E4DB0EB7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74391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Phi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28231-8D8C-474F-BE15-FF54E4DB0EB7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99021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Bor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28231-8D8C-474F-BE15-FF54E4DB0EB7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20566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dirty="0" err="1">
                <a:ea typeface="ＭＳ Ｐゴシック" panose="020B0600070205080204" pitchFamily="34" charset="-128"/>
              </a:rPr>
              <a:t>Borstell</a:t>
            </a:r>
            <a:r>
              <a:rPr lang="de-DE" altLang="de-DE" dirty="0">
                <a:ea typeface="ＭＳ Ｐゴシック" panose="020B0600070205080204" pitchFamily="34" charset="-128"/>
              </a:rPr>
              <a:t> und Philipps (Phi Berufspraktikum und Potenzialanalyse)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28231-8D8C-474F-BE15-FF54E4DB0EB7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12031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Phi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28231-8D8C-474F-BE15-FF54E4DB0EB7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33593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dirty="0" err="1">
                <a:ea typeface="ＭＳ Ｐゴシック" panose="020B0600070205080204" pitchFamily="34" charset="-128"/>
              </a:rPr>
              <a:t>Borstell</a:t>
            </a:r>
            <a:r>
              <a:rPr lang="de-DE" altLang="de-DE" dirty="0">
                <a:ea typeface="ＭＳ Ｐゴシック" panose="020B0600070205080204" pitchFamily="34" charset="-128"/>
              </a:rPr>
              <a:t> und Philipps (Phi Berufspraktikum und Potenzialanalyse)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28231-8D8C-474F-BE15-FF54E4DB0EB7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52113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Phi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28231-8D8C-474F-BE15-FF54E4DB0EB7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2737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Fok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28231-8D8C-474F-BE15-FF54E4DB0EB7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7443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Bor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28231-8D8C-474F-BE15-FF54E4DB0EB7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20897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Bor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28231-8D8C-474F-BE15-FF54E4DB0EB7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48792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Phi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28231-8D8C-474F-BE15-FF54E4DB0EB7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84159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Phi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28231-8D8C-474F-BE15-FF54E4DB0EB7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24916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Phi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28231-8D8C-474F-BE15-FF54E4DB0EB7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41344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Phi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28231-8D8C-474F-BE15-FF54E4DB0EB7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34057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Phi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28231-8D8C-474F-BE15-FF54E4DB0EB7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06388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Bor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28231-8D8C-474F-BE15-FF54E4DB0EB7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30922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Bor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28231-8D8C-474F-BE15-FF54E4DB0EB7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83200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Bor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28231-8D8C-474F-BE15-FF54E4DB0EB7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3685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Fok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28231-8D8C-474F-BE15-FF54E4DB0EB7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0940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Fok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28231-8D8C-474F-BE15-FF54E4DB0EB7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4090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Fok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28231-8D8C-474F-BE15-FF54E4DB0EB7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8228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Phi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28231-8D8C-474F-BE15-FF54E4DB0EB7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8234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Phi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28231-8D8C-474F-BE15-FF54E4DB0EB7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6397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Phi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28231-8D8C-474F-BE15-FF54E4DB0EB7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62703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Phi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28231-8D8C-474F-BE15-FF54E4DB0EB7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42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441FFC-F284-4935-BFE4-4D64F3C24F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82D3E00-C040-4D76-A519-5A9359200B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0BF92BC-7614-4E5D-90B0-9009E6C58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BEB99-86CE-4A85-A4C0-30355F7C2A9C}" type="datetimeFigureOut">
              <a:rPr lang="de-DE" smtClean="0"/>
              <a:t>25.11.2020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A3ACBA1-71F8-49BE-B2C8-15FD0B3BC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4116AB1-CFBC-47C1-9F18-86C98F735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B45C6-8603-4E19-9A55-1EEBBCA82F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5059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0E5A3B-BDA3-4D13-A023-E5D9121B5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87D4FE0-6937-478E-93EC-9520F16B5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0759FC7-B4EA-40B7-827C-8144B0621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BEB99-86CE-4A85-A4C0-30355F7C2A9C}" type="datetimeFigureOut">
              <a:rPr lang="de-DE" smtClean="0"/>
              <a:t>25.11.2020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3B0838E-B582-448D-A5B5-5B80222E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B87D5A6-B47C-48DA-8381-DD5659668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B45C6-8603-4E19-9A55-1EEBBCA82F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1889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A1C8011E-C1A2-44EF-ABC1-EE8CC4A6E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E95490D-0510-45C1-B497-AE5FA9590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9FB16CC-4AAC-47FB-AA75-393ACEDA3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BEB99-86CE-4A85-A4C0-30355F7C2A9C}" type="datetimeFigureOut">
              <a:rPr lang="de-DE" smtClean="0"/>
              <a:t>25.11.2020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A513DC8-EAC3-4BF7-B264-43BCD255E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5D8B2C-8586-4C34-A9FF-8AF85D40F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B45C6-8603-4E19-9A55-1EEBBCA82F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2063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0650D9-ADC1-48FA-B13F-F41F67EB7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A827C16-F9E0-45A4-9CBA-E810DA1C4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3ECB1F3-7850-4EA0-94EB-344FFF8D8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BEB99-86CE-4A85-A4C0-30355F7C2A9C}" type="datetimeFigureOut">
              <a:rPr lang="de-DE" smtClean="0"/>
              <a:t>25.11.2020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7313456-928F-42AC-8CF3-CACDE0D74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669409-869E-4BE3-A805-1BCB90505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B45C6-8603-4E19-9A55-1EEBBCA82F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8308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E10326-59B4-48A6-8329-204BD1609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7B035B8-2B9F-4345-9E99-16EA9FB955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8B8F709-AA1D-48ED-9D76-C5BFB5333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BEB99-86CE-4A85-A4C0-30355F7C2A9C}" type="datetimeFigureOut">
              <a:rPr lang="de-DE" smtClean="0"/>
              <a:t>25.11.2020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5D19F09-65B1-44AA-A871-9F71EA694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4FB67C-26D0-4DAE-8597-3C905FA9C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B45C6-8603-4E19-9A55-1EEBBCA82F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5232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DF5A87-EDF4-4A2C-B3A1-4F92B0647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4D9CD8-8C14-4D95-903B-5E277B8D0B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F324435-7603-4750-8B16-43D9BF6CD6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5FA9BEA-CA5B-4F78-98D2-E8EECAC59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BEB99-86CE-4A85-A4C0-30355F7C2A9C}" type="datetimeFigureOut">
              <a:rPr lang="de-DE" smtClean="0"/>
              <a:t>25.11.2020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5D37D86-C3DC-4E57-9569-3CF58D416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9DA5D83-1F33-46B6-BD76-4BBBD7603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B45C6-8603-4E19-9A55-1EEBBCA82F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2826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777A91-2EF6-4107-BB5D-AFC9C6457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D6A2A13-0F06-4683-A8DF-6AF3DCB2EB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3F2D164-C58F-46FE-AF33-0BA5C1AF35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BD4A5C6-F3AE-4387-BBD2-37A307A21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0A761DF-5126-452E-A8CE-886ECCFC19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9537D3A-9FAF-42FD-BCB3-0F62B3A6A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BEB99-86CE-4A85-A4C0-30355F7C2A9C}" type="datetimeFigureOut">
              <a:rPr lang="de-DE" smtClean="0"/>
              <a:t>25.11.2020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48AE2CE-7203-4A9D-95A4-31EFE4182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DE8A2C6-4884-4871-A4DD-7D1D1659E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B45C6-8603-4E19-9A55-1EEBBCA82F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0883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7BFE05-9184-46B9-8163-ED14A8712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17CCAB-A5E5-444B-B2E7-F19581874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BEB99-86CE-4A85-A4C0-30355F7C2A9C}" type="datetimeFigureOut">
              <a:rPr lang="de-DE" smtClean="0"/>
              <a:t>25.11.2020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477C73F-4CFF-481C-9093-B8FA0BBB0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9B375BE-3205-49CB-B1CA-4EBD400E4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B45C6-8603-4E19-9A55-1EEBBCA82F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9243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57544DA-F4B4-462D-9327-CF2670EB8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BEB99-86CE-4A85-A4C0-30355F7C2A9C}" type="datetimeFigureOut">
              <a:rPr lang="de-DE" smtClean="0"/>
              <a:t>25.11.2020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9270008-4011-4A35-B2BE-E09588975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8C8C23C-DA66-4012-98A2-4A24ED12D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B45C6-8603-4E19-9A55-1EEBBCA82F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2451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04EE1D-4AAE-491C-81A1-AFF9E8A3A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F3AB0E7-A3EB-4FDA-B4C7-77CDEEF35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2390693-5503-44E6-804D-2EDB49CDA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C9253DE-55A0-4136-8552-B03A05FC6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BEB99-86CE-4A85-A4C0-30355F7C2A9C}" type="datetimeFigureOut">
              <a:rPr lang="de-DE" smtClean="0"/>
              <a:t>25.11.2020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DB2444E-4A07-4CDD-AE5E-AF59E7BAE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CC6F6B0-914C-44FA-A6E4-58D565E69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B45C6-8603-4E19-9A55-1EEBBCA82F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8660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C2812D-DC2C-42F7-A003-905360B52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137C12C-D1B9-4D44-B37A-90085F6A10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746237A-5C25-41DF-AAE8-128BEF5058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6234372-CDF6-4BC8-96B1-3B93910D0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BEB99-86CE-4A85-A4C0-30355F7C2A9C}" type="datetimeFigureOut">
              <a:rPr lang="de-DE" smtClean="0"/>
              <a:t>25.11.2020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E02BFF3-00BF-4C7F-9E07-47DF9F2F2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7FC11FE-F66F-4D73-A5DA-0EB00A865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B45C6-8603-4E19-9A55-1EEBBCA82F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0151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FB4A862-4E4B-4959-8216-A681DE739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68D68E7-E5CD-4CFA-9294-0B05BA6B97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0BB9764-DB01-4A13-B0ED-72946B5F16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BEB99-86CE-4A85-A4C0-30355F7C2A9C}" type="datetimeFigureOut">
              <a:rPr lang="de-DE" smtClean="0"/>
              <a:t>25.11.2020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C5895A7-910B-41A3-B570-247EBDA69C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96882B-0DAC-4925-A5E0-BC88A507E3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B45C6-8603-4E19-9A55-1EEBBCA82F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8246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C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36FC19-C3B9-4F23-A369-C43C408F7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12192000" cy="238760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 anchorCtr="0"/>
          <a:lstStyle/>
          <a:p>
            <a:r>
              <a:rPr lang="de-DE" b="1" dirty="0">
                <a:solidFill>
                  <a:srgbClr val="DA003D"/>
                </a:solidFill>
                <a:latin typeface="Daniel" panose="020B0500000000000000" pitchFamily="34" charset="0"/>
              </a:rPr>
              <a:t>Informationen für Grundschuleltern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C6F3AFE-3C48-47F2-AC18-4D645A8550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1487" y="3729347"/>
            <a:ext cx="9144000" cy="1655762"/>
          </a:xfrm>
        </p:spPr>
        <p:txBody>
          <a:bodyPr>
            <a:normAutofit/>
          </a:bodyPr>
          <a:lstStyle/>
          <a:p>
            <a:pPr algn="l">
              <a:buClr>
                <a:schemeClr val="bg1"/>
              </a:buClr>
            </a:pPr>
            <a:endParaRPr lang="de-DE" sz="2800" dirty="0">
              <a:latin typeface="BrownStd Light" panose="00010400010101010101" pitchFamily="50" charset="0"/>
            </a:endParaRPr>
          </a:p>
          <a:p>
            <a:pPr algn="l"/>
            <a:endParaRPr lang="de-DE" sz="2800" dirty="0">
              <a:solidFill>
                <a:schemeClr val="bg1"/>
              </a:solidFill>
              <a:latin typeface="BrownStd Light" panose="00010400010101010101" pitchFamily="50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1E13342-ABF2-4FFE-B203-325E721C8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000" y="0"/>
            <a:ext cx="1440000" cy="55220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CDD8A48-3A32-45DD-81E3-96A8C2BB16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6896" y="3116211"/>
            <a:ext cx="1914310" cy="174970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D258E33-57DF-4E31-837D-6B7116740F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56736">
            <a:off x="1775493" y="2886060"/>
            <a:ext cx="3994338" cy="399990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D507499-A939-4EBC-8C72-C7A58CF769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101" y="726898"/>
            <a:ext cx="1575652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753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C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36FC19-C3B9-4F23-A369-C43C408F7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767485"/>
            <a:ext cx="12192000" cy="1091296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 anchorCtr="0">
            <a:noAutofit/>
          </a:bodyPr>
          <a:lstStyle/>
          <a:p>
            <a:r>
              <a:rPr lang="de-DE" altLang="de-DE" sz="3800" b="1" dirty="0">
                <a:solidFill>
                  <a:srgbClr val="DA003D"/>
                </a:solidFill>
                <a:latin typeface="Daniel" panose="020B0500000000000000" pitchFamily="34" charset="0"/>
                <a:ea typeface="ＭＳ Ｐゴシック" panose="020B0600070205080204" pitchFamily="34" charset="-128"/>
              </a:rPr>
              <a:t>Schulwahlkriterium Nr. 2: Größe der Schule</a:t>
            </a:r>
            <a:r>
              <a:rPr lang="de-DE" altLang="de-DE" sz="3800" dirty="0">
                <a:solidFill>
                  <a:srgbClr val="DA003D"/>
                </a:solidFill>
                <a:latin typeface="Daniel" panose="020B0500000000000000" pitchFamily="34" charset="0"/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C6F3AFE-3C48-47F2-AC18-4D645A8550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993901"/>
            <a:ext cx="12192000" cy="4541124"/>
          </a:xfrm>
        </p:spPr>
        <p:txBody>
          <a:bodyPr>
            <a:normAutofit lnSpcReduction="10000"/>
          </a:bodyPr>
          <a:lstStyle/>
          <a:p>
            <a:pPr algn="l">
              <a:spcBef>
                <a:spcPct val="50000"/>
              </a:spcBef>
            </a:pPr>
            <a:r>
              <a:rPr lang="de-DE" altLang="de-DE" sz="2800" b="1" i="1" dirty="0">
                <a:solidFill>
                  <a:schemeClr val="bg1"/>
                </a:solidFill>
                <a:latin typeface="BrownStd Reclining" pitchFamily="2" charset="77"/>
              </a:rPr>
              <a:t>Das EKG ist eine kleine und übersichtliche Schule</a:t>
            </a:r>
          </a:p>
          <a:p>
            <a:pPr marL="800100" lvl="1" indent="-3429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400" i="1" dirty="0">
                <a:solidFill>
                  <a:schemeClr val="bg1"/>
                </a:solidFill>
                <a:latin typeface="BrownStd Reclining" pitchFamily="2" charset="77"/>
              </a:rPr>
              <a:t>Kurze Wege</a:t>
            </a:r>
          </a:p>
          <a:p>
            <a:pPr marL="800100" lvl="1" indent="-3429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400" i="1" dirty="0">
                <a:solidFill>
                  <a:schemeClr val="bg1"/>
                </a:solidFill>
                <a:latin typeface="BrownStd Reclining" pitchFamily="2" charset="77"/>
              </a:rPr>
              <a:t>Eine Schule der offenen Türen</a:t>
            </a:r>
          </a:p>
          <a:p>
            <a:pPr marL="800100" lvl="1" indent="-3429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400" i="1" dirty="0">
                <a:solidFill>
                  <a:schemeClr val="bg1"/>
                </a:solidFill>
                <a:latin typeface="BrownStd Reclining" pitchFamily="2" charset="77"/>
              </a:rPr>
              <a:t>Der Teamgedanke steht bei uns im Vordergrund: </a:t>
            </a:r>
          </a:p>
          <a:p>
            <a:pPr algn="l">
              <a:spcBef>
                <a:spcPct val="50000"/>
              </a:spcBef>
            </a:pPr>
            <a:r>
              <a:rPr lang="de-DE" altLang="de-DE" i="1" dirty="0">
                <a:solidFill>
                  <a:schemeClr val="bg1"/>
                </a:solidFill>
                <a:latin typeface="BrownStd Reclining" pitchFamily="2" charset="77"/>
              </a:rPr>
              <a:t>		Klassenleitungsteams</a:t>
            </a:r>
          </a:p>
          <a:p>
            <a:pPr algn="l">
              <a:spcBef>
                <a:spcPct val="50000"/>
              </a:spcBef>
            </a:pPr>
            <a:r>
              <a:rPr lang="de-DE" altLang="de-DE" i="1" dirty="0">
                <a:solidFill>
                  <a:schemeClr val="bg1"/>
                </a:solidFill>
                <a:latin typeface="BrownStd Reclining" pitchFamily="2" charset="77"/>
              </a:rPr>
              <a:t>	  	Klassenpaten</a:t>
            </a:r>
          </a:p>
          <a:p>
            <a:pPr algn="l">
              <a:spcBef>
                <a:spcPct val="50000"/>
              </a:spcBef>
            </a:pPr>
            <a:r>
              <a:rPr lang="de-DE" altLang="de-DE" i="1" dirty="0">
                <a:solidFill>
                  <a:schemeClr val="bg1"/>
                </a:solidFill>
                <a:latin typeface="BrownStd Reclining" pitchFamily="2" charset="77"/>
              </a:rPr>
              <a:t>		SV-Paten </a:t>
            </a:r>
          </a:p>
          <a:p>
            <a:pPr algn="l">
              <a:spcBef>
                <a:spcPct val="50000"/>
              </a:spcBef>
            </a:pPr>
            <a:r>
              <a:rPr lang="de-DE" altLang="de-DE" i="1" dirty="0">
                <a:solidFill>
                  <a:schemeClr val="bg1"/>
                </a:solidFill>
                <a:latin typeface="BrownStd Reclining" pitchFamily="2" charset="77"/>
              </a:rPr>
              <a:t>		Klassenrat</a:t>
            </a:r>
          </a:p>
          <a:p>
            <a:pPr algn="l">
              <a:spcBef>
                <a:spcPct val="50000"/>
              </a:spcBef>
            </a:pPr>
            <a:r>
              <a:rPr lang="de-DE" altLang="de-DE" i="1" dirty="0">
                <a:solidFill>
                  <a:schemeClr val="bg1"/>
                </a:solidFill>
                <a:latin typeface="BrownStd Reclining" pitchFamily="2" charset="77"/>
              </a:rPr>
              <a:t>		Streitschlichtung</a:t>
            </a:r>
          </a:p>
          <a:p>
            <a:pPr algn="l">
              <a:buClr>
                <a:schemeClr val="bg1"/>
              </a:buClr>
            </a:pPr>
            <a:endParaRPr lang="de-DE" sz="2800" dirty="0">
              <a:solidFill>
                <a:schemeClr val="bg1"/>
              </a:solidFill>
              <a:latin typeface="BrownStd Light" panose="00010400010101010101" pitchFamily="50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1E13342-ABF2-4FFE-B203-325E721C8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000" y="0"/>
            <a:ext cx="1440000" cy="552203"/>
          </a:xfrm>
          <a:prstGeom prst="rect">
            <a:avLst/>
          </a:prstGeom>
        </p:spPr>
      </p:pic>
      <p:pic>
        <p:nvPicPr>
          <p:cNvPr id="6" name="Picture 4" descr="C:\Users\Olaf\Pictures\Olaf\Schüler Olaf 2010\02 - Herbst 2010\BILD1465.JPG">
            <a:extLst>
              <a:ext uri="{FF2B5EF4-FFF2-40B4-BE49-F238E27FC236}">
                <a16:creationId xmlns:a16="http://schemas.microsoft.com/office/drawing/2014/main" id="{E3F46ED0-216C-FA40-BADD-E410EB79E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658" y="3952567"/>
            <a:ext cx="3462941" cy="2597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939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C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36FC19-C3B9-4F23-A369-C43C408F7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56171"/>
            <a:ext cx="12192000" cy="1226417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 anchorCtr="0">
            <a:noAutofit/>
          </a:bodyPr>
          <a:lstStyle/>
          <a:p>
            <a:r>
              <a:rPr lang="de-DE" altLang="de-DE" sz="3800" b="1" dirty="0">
                <a:solidFill>
                  <a:srgbClr val="DA003D"/>
                </a:solidFill>
                <a:latin typeface="Daniel" panose="020B0500000000000000" pitchFamily="34" charset="0"/>
                <a:ea typeface="ＭＳ Ｐゴシック" panose="020B0600070205080204" pitchFamily="34" charset="-128"/>
              </a:rPr>
              <a:t>Schulwahlkriterium Nr.3: Soziales Miteinander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C6F3AFE-3C48-47F2-AC18-4D645A8550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993901"/>
            <a:ext cx="12192000" cy="4541124"/>
          </a:xfrm>
        </p:spPr>
        <p:txBody>
          <a:bodyPr>
            <a:normAutofit fontScale="92500" lnSpcReduction="10000"/>
          </a:bodyPr>
          <a:lstStyle/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Wir haben uns in unserer Schulvereinbarung folgenden Leitlinien verpflichtet, die unser gemeinsames Handeln prägen:	 </a:t>
            </a:r>
          </a:p>
          <a:p>
            <a:pPr algn="l">
              <a:spcBef>
                <a:spcPct val="50000"/>
              </a:spcBef>
            </a:pPr>
            <a:r>
              <a:rPr lang="de-DE" altLang="de-DE" sz="2800" b="1" i="1" dirty="0">
                <a:solidFill>
                  <a:schemeClr val="bg1"/>
                </a:solidFill>
                <a:latin typeface="BrownStd Reclining" pitchFamily="2" charset="77"/>
              </a:rPr>
              <a:t>	S -</a:t>
            </a: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 Solidarität</a:t>
            </a:r>
          </a:p>
          <a:p>
            <a:pPr algn="l">
              <a:spcBef>
                <a:spcPct val="50000"/>
              </a:spcBef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	</a:t>
            </a:r>
            <a:r>
              <a:rPr lang="de-DE" altLang="de-DE" sz="2800" b="1" i="1" dirty="0">
                <a:solidFill>
                  <a:schemeClr val="bg1"/>
                </a:solidFill>
                <a:latin typeface="BrownStd Reclining" pitchFamily="2" charset="77"/>
              </a:rPr>
              <a:t>T – </a:t>
            </a: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Toleranz</a:t>
            </a:r>
          </a:p>
          <a:p>
            <a:pPr algn="l">
              <a:spcBef>
                <a:spcPct val="50000"/>
              </a:spcBef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	</a:t>
            </a:r>
            <a:r>
              <a:rPr lang="de-DE" altLang="de-DE" sz="2800" b="1" i="1" dirty="0">
                <a:solidFill>
                  <a:schemeClr val="bg1"/>
                </a:solidFill>
                <a:latin typeface="BrownStd Reclining" pitchFamily="2" charset="77"/>
              </a:rPr>
              <a:t>A – </a:t>
            </a: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Akzeptanz</a:t>
            </a:r>
          </a:p>
          <a:p>
            <a:pPr algn="l">
              <a:spcBef>
                <a:spcPct val="50000"/>
              </a:spcBef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	</a:t>
            </a:r>
            <a:r>
              <a:rPr lang="de-DE" altLang="de-DE" sz="2800" b="1" i="1" dirty="0">
                <a:solidFill>
                  <a:schemeClr val="bg1"/>
                </a:solidFill>
                <a:latin typeface="BrownStd Reclining" pitchFamily="2" charset="77"/>
              </a:rPr>
              <a:t>R – </a:t>
            </a: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Respekt</a:t>
            </a:r>
          </a:p>
          <a:p>
            <a:pPr algn="l">
              <a:spcBef>
                <a:spcPct val="50000"/>
              </a:spcBef>
            </a:pPr>
            <a:r>
              <a:rPr lang="de-DE" altLang="de-DE" sz="2800" b="1" i="1" dirty="0">
                <a:solidFill>
                  <a:schemeClr val="bg1"/>
                </a:solidFill>
                <a:latin typeface="BrownStd Reclining" pitchFamily="2" charset="77"/>
              </a:rPr>
              <a:t>	K – </a:t>
            </a: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Kooperation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  <a:cs typeface="Times New Roman" panose="02020603050405020304" pitchFamily="18" charset="0"/>
              </a:rPr>
              <a:t>Diese Vereinbarung wird von Lehrern, </a:t>
            </a:r>
          </a:p>
          <a:p>
            <a:pPr lvl="1" algn="l">
              <a:spcBef>
                <a:spcPct val="50000"/>
              </a:spcBef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  <a:cs typeface="Times New Roman" panose="02020603050405020304" pitchFamily="18" charset="0"/>
              </a:rPr>
              <a:t>Eltern, Schülerinnen und Schülern unterschrieben.</a:t>
            </a:r>
            <a:endParaRPr lang="de-DE" altLang="de-DE" sz="2800" i="1" dirty="0">
              <a:solidFill>
                <a:schemeClr val="bg1"/>
              </a:solidFill>
              <a:latin typeface="BrownStd Reclining" pitchFamily="2" charset="77"/>
            </a:endParaRPr>
          </a:p>
          <a:p>
            <a:pPr algn="l">
              <a:buClr>
                <a:schemeClr val="bg1"/>
              </a:buClr>
            </a:pPr>
            <a:endParaRPr lang="de-DE" sz="2800" dirty="0">
              <a:solidFill>
                <a:schemeClr val="bg1"/>
              </a:solidFill>
              <a:latin typeface="BrownStd Light" panose="00010400010101010101" pitchFamily="50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1E13342-ABF2-4FFE-B203-325E721C8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000" y="0"/>
            <a:ext cx="1440000" cy="552203"/>
          </a:xfrm>
          <a:prstGeom prst="rect">
            <a:avLst/>
          </a:prstGeom>
        </p:spPr>
      </p:pic>
      <p:pic>
        <p:nvPicPr>
          <p:cNvPr id="8" name="Grafik 2">
            <a:extLst>
              <a:ext uri="{FF2B5EF4-FFF2-40B4-BE49-F238E27FC236}">
                <a16:creationId xmlns:a16="http://schemas.microsoft.com/office/drawing/2014/main" id="{C6703C2E-BABB-0041-9348-B0A625F98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781" y="2933140"/>
            <a:ext cx="3968750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9467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C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36FC19-C3B9-4F23-A369-C43C408F7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31179"/>
            <a:ext cx="12192000" cy="1126222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 anchorCtr="0">
            <a:noAutofit/>
          </a:bodyPr>
          <a:lstStyle/>
          <a:p>
            <a:r>
              <a:rPr lang="de-DE" altLang="de-DE" sz="3800" b="1" dirty="0">
                <a:solidFill>
                  <a:srgbClr val="DA003D"/>
                </a:solidFill>
                <a:latin typeface="Daniel" panose="020B0500000000000000" pitchFamily="34" charset="0"/>
                <a:ea typeface="ＭＳ Ｐゴシック" panose="020B0600070205080204" pitchFamily="34" charset="-128"/>
              </a:rPr>
              <a:t>Schulwahlkriterium Nr.4: Talentförderung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C6F3AFE-3C48-47F2-AC18-4D645A8550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218765"/>
            <a:ext cx="12192000" cy="4316259"/>
          </a:xfrm>
        </p:spPr>
        <p:txBody>
          <a:bodyPr>
            <a:normAutofit fontScale="85000" lnSpcReduction="20000"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  <a:cs typeface="Times New Roman" panose="02020603050405020304" pitchFamily="18" charset="0"/>
              </a:rPr>
              <a:t>Wechselndes Angebot im Ergänzungsunterricht:						</a:t>
            </a:r>
          </a:p>
          <a:p>
            <a:pPr marL="914400" lvl="1" indent="-457200" algn="l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3100" i="1" dirty="0">
                <a:solidFill>
                  <a:schemeClr val="bg1"/>
                </a:solidFill>
                <a:latin typeface="BrownStd Reclining" pitchFamily="2" charset="77"/>
              </a:rPr>
              <a:t>Theater/Medien</a:t>
            </a:r>
          </a:p>
          <a:p>
            <a:pPr marL="914400" lvl="1" indent="-457200" algn="l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3100" i="1" dirty="0">
                <a:solidFill>
                  <a:schemeClr val="bg1"/>
                </a:solidFill>
                <a:latin typeface="BrownStd Reclining" pitchFamily="2" charset="77"/>
              </a:rPr>
              <a:t>Chor</a:t>
            </a:r>
          </a:p>
          <a:p>
            <a:pPr marL="914400" lvl="1" indent="-457200" algn="l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3100" i="1" dirty="0">
                <a:solidFill>
                  <a:schemeClr val="bg1"/>
                </a:solidFill>
                <a:latin typeface="BrownStd Reclining" pitchFamily="2" charset="77"/>
              </a:rPr>
              <a:t>Bilingualer Unterricht  (Erdkunde, Geschichte, Politik)</a:t>
            </a:r>
          </a:p>
          <a:p>
            <a:pPr marL="914400" lvl="1" indent="-457200" algn="l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3100" i="1" dirty="0">
                <a:solidFill>
                  <a:schemeClr val="bg1"/>
                </a:solidFill>
                <a:latin typeface="BrownStd Reclining" pitchFamily="2" charset="77"/>
              </a:rPr>
              <a:t> Robotik/Technik</a:t>
            </a:r>
          </a:p>
          <a:p>
            <a:pPr marL="914400" lvl="1" indent="-457200" algn="l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3100" i="1" dirty="0">
                <a:solidFill>
                  <a:schemeClr val="bg1"/>
                </a:solidFill>
                <a:latin typeface="BrownStd Reclining" pitchFamily="2" charset="77"/>
              </a:rPr>
              <a:t>Naturwissenschaften...</a:t>
            </a:r>
          </a:p>
          <a:p>
            <a:pPr algn="l">
              <a:lnSpc>
                <a:spcPct val="150000"/>
              </a:lnSpc>
              <a:spcBef>
                <a:spcPct val="50000"/>
              </a:spcBef>
            </a:pPr>
            <a:endParaRPr lang="de-DE" altLang="de-DE" sz="2800" i="1" dirty="0">
              <a:latin typeface="BrownStd Reclining" pitchFamily="2" charset="77"/>
            </a:endParaRPr>
          </a:p>
          <a:p>
            <a:pPr algn="l">
              <a:buClr>
                <a:schemeClr val="bg1"/>
              </a:buClr>
            </a:pPr>
            <a:endParaRPr lang="de-DE" sz="2800" dirty="0">
              <a:solidFill>
                <a:schemeClr val="bg1"/>
              </a:solidFill>
              <a:latin typeface="BrownStd Light" panose="00010400010101010101" pitchFamily="50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1E13342-ABF2-4FFE-B203-325E721C8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000" y="0"/>
            <a:ext cx="1440000" cy="55220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6D47EF7-E8A8-46A5-8155-847DDDE0C8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7581" y="2285785"/>
            <a:ext cx="3121423" cy="209110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E25E8E2-6591-444C-830C-5148457D18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0289" y="3664539"/>
            <a:ext cx="1908126" cy="287048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E0D8051-879D-42B7-BC61-F46D54D29F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7967" y="5177304"/>
            <a:ext cx="2702440" cy="151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73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C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36FC19-C3B9-4F23-A369-C43C408F7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31178"/>
            <a:ext cx="12192000" cy="2141805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 anchorCtr="0">
            <a:noAutofit/>
          </a:bodyPr>
          <a:lstStyle/>
          <a:p>
            <a:r>
              <a:rPr lang="de-DE" altLang="de-DE" b="1" dirty="0">
                <a:solidFill>
                  <a:srgbClr val="DA003D"/>
                </a:solidFill>
                <a:latin typeface="Daniel" panose="020B0500000000000000" pitchFamily="34" charset="0"/>
                <a:ea typeface="ＭＳ Ｐゴシック" panose="020B0600070205080204" pitchFamily="34" charset="-128"/>
              </a:rPr>
              <a:t>So leben und lernen wir in Niehl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C6F3AFE-3C48-47F2-AC18-4D645A8550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218765"/>
            <a:ext cx="12192000" cy="4316259"/>
          </a:xfrm>
        </p:spPr>
        <p:txBody>
          <a:bodyPr>
            <a:normAutofit/>
          </a:bodyPr>
          <a:lstStyle/>
          <a:p>
            <a:pPr algn="l">
              <a:spcBef>
                <a:spcPct val="50000"/>
              </a:spcBef>
            </a:pPr>
            <a:endParaRPr lang="de-DE" altLang="de-DE" sz="2800" i="1" dirty="0">
              <a:latin typeface="BrownStd Reclining" pitchFamily="2" charset="77"/>
            </a:endParaRPr>
          </a:p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de-DE" altLang="de-DE" sz="2800" i="1" dirty="0">
                <a:latin typeface="BrownStd Reclining" pitchFamily="2" charset="77"/>
                <a:cs typeface="Times New Roman" panose="02020603050405020304" pitchFamily="18" charset="0"/>
              </a:rPr>
              <a:t> </a:t>
            </a:r>
            <a:endParaRPr lang="de-DE" altLang="de-DE" sz="2800" i="1" dirty="0">
              <a:latin typeface="BrownStd Reclining" pitchFamily="2" charset="77"/>
            </a:endParaRPr>
          </a:p>
          <a:p>
            <a:pPr algn="l">
              <a:buClr>
                <a:schemeClr val="bg1"/>
              </a:buClr>
            </a:pPr>
            <a:endParaRPr lang="de-DE" sz="2800" dirty="0">
              <a:solidFill>
                <a:schemeClr val="bg1"/>
              </a:solidFill>
              <a:latin typeface="BrownStd Light" panose="00010400010101010101" pitchFamily="50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1E13342-ABF2-4FFE-B203-325E721C8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000" y="0"/>
            <a:ext cx="1440000" cy="55220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65DA7CC-E315-44B1-ADB6-96E8FD7D4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9300" y="2898000"/>
            <a:ext cx="593340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18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C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36FC19-C3B9-4F23-A369-C43C408F7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56171"/>
            <a:ext cx="12192000" cy="1226417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 anchorCtr="0">
            <a:noAutofit/>
          </a:bodyPr>
          <a:lstStyle/>
          <a:p>
            <a:r>
              <a:rPr lang="de-DE" altLang="de-DE" sz="4000" b="1" dirty="0">
                <a:solidFill>
                  <a:srgbClr val="DA003D"/>
                </a:solidFill>
                <a:latin typeface="Daniel" panose="020B0500000000000000" pitchFamily="34" charset="0"/>
                <a:ea typeface="ＭＳ Ｐゴシック" panose="020B0600070205080204" pitchFamily="34" charset="-128"/>
              </a:rPr>
              <a:t>Atmosphäre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C6F3AFE-3C48-47F2-AC18-4D645A8550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993901"/>
            <a:ext cx="12192000" cy="4541124"/>
          </a:xfrm>
        </p:spPr>
        <p:txBody>
          <a:bodyPr>
            <a:normAutofit lnSpcReduction="10000"/>
          </a:bodyPr>
          <a:lstStyle/>
          <a:p>
            <a:pPr algn="l">
              <a:spcBef>
                <a:spcPct val="50000"/>
              </a:spcBef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Schule ist mehr als Unterricht</a:t>
            </a:r>
          </a:p>
          <a:p>
            <a:pPr marL="800100" lvl="1" indent="-3429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400" i="1" dirty="0">
                <a:solidFill>
                  <a:schemeClr val="bg1"/>
                </a:solidFill>
                <a:latin typeface="BrownStd Reclining" pitchFamily="2" charset="77"/>
              </a:rPr>
              <a:t>Klassenfahrten </a:t>
            </a:r>
          </a:p>
          <a:p>
            <a:pPr marL="800100" lvl="1" indent="-3429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400" i="1" dirty="0">
                <a:solidFill>
                  <a:schemeClr val="bg1"/>
                </a:solidFill>
                <a:latin typeface="BrownStd Reclining" pitchFamily="2" charset="77"/>
              </a:rPr>
              <a:t>Kennenlernwandertag</a:t>
            </a:r>
          </a:p>
          <a:p>
            <a:pPr marL="800100" lvl="1" indent="-3429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400" i="1" dirty="0">
                <a:solidFill>
                  <a:schemeClr val="bg1"/>
                </a:solidFill>
                <a:latin typeface="BrownStd Reclining" pitchFamily="2" charset="77"/>
              </a:rPr>
              <a:t>SV- Fahrt</a:t>
            </a:r>
          </a:p>
          <a:p>
            <a:pPr marL="800100" lvl="1" indent="-3429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400" i="1" dirty="0">
                <a:solidFill>
                  <a:schemeClr val="bg1"/>
                </a:solidFill>
                <a:latin typeface="BrownStd Reclining" pitchFamily="2" charset="77"/>
              </a:rPr>
              <a:t>Ausflüge, Exkursionen</a:t>
            </a:r>
          </a:p>
          <a:p>
            <a:pPr marL="800100" lvl="1" indent="-3429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400" i="1" dirty="0">
                <a:solidFill>
                  <a:schemeClr val="bg1"/>
                </a:solidFill>
                <a:latin typeface="BrownStd Reclining" pitchFamily="2" charset="77"/>
              </a:rPr>
              <a:t>Projekttage</a:t>
            </a:r>
          </a:p>
          <a:p>
            <a:pPr marL="800100" lvl="1" indent="-3429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400" i="1" dirty="0">
                <a:solidFill>
                  <a:schemeClr val="bg1"/>
                </a:solidFill>
                <a:latin typeface="BrownStd Reclining" pitchFamily="2" charset="77"/>
              </a:rPr>
              <a:t>Sommerfest</a:t>
            </a:r>
          </a:p>
          <a:p>
            <a:pPr marL="800100" lvl="1" indent="-3429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400" i="1" dirty="0">
                <a:solidFill>
                  <a:schemeClr val="bg1"/>
                </a:solidFill>
                <a:latin typeface="BrownStd Reclining" pitchFamily="2" charset="77"/>
              </a:rPr>
              <a:t>Sporthelfer</a:t>
            </a:r>
          </a:p>
          <a:p>
            <a:pPr marL="800100" lvl="1" indent="-3429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400" i="1" dirty="0">
                <a:solidFill>
                  <a:schemeClr val="bg1"/>
                </a:solidFill>
                <a:latin typeface="BrownStd Reclining" pitchFamily="2" charset="77"/>
              </a:rPr>
              <a:t>Sucht- und Gewaltprävention</a:t>
            </a:r>
          </a:p>
          <a:p>
            <a:pPr algn="l">
              <a:buClr>
                <a:schemeClr val="bg1"/>
              </a:buClr>
            </a:pPr>
            <a:endParaRPr lang="de-DE" sz="2800" dirty="0">
              <a:solidFill>
                <a:schemeClr val="bg1"/>
              </a:solidFill>
              <a:latin typeface="BrownStd Light" panose="00010400010101010101" pitchFamily="50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1E13342-ABF2-4FFE-B203-325E721C8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000" y="0"/>
            <a:ext cx="1440000" cy="552203"/>
          </a:xfrm>
          <a:prstGeom prst="rect">
            <a:avLst/>
          </a:prstGeom>
        </p:spPr>
      </p:pic>
      <p:pic>
        <p:nvPicPr>
          <p:cNvPr id="8" name="Grafik 7" descr="Ein Bild, das Person, draußen, Personen, Gruppe enthält.&#10;&#10;Automatisch generierte Beschreibung">
            <a:extLst>
              <a:ext uri="{FF2B5EF4-FFF2-40B4-BE49-F238E27FC236}">
                <a16:creationId xmlns:a16="http://schemas.microsoft.com/office/drawing/2014/main" id="{A3E95262-E6FE-E24C-916F-547A63B3B6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00" y="1641361"/>
            <a:ext cx="3446206" cy="258465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B873293-932D-40A2-BE09-3FC3F42127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9529" y="3927887"/>
            <a:ext cx="3853006" cy="256663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32114B3-9381-4BFE-854D-780B548A56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8696" y="3927887"/>
            <a:ext cx="2408129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88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C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36FC19-C3B9-4F23-A369-C43C408F7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56171"/>
            <a:ext cx="12192000" cy="1226417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 anchorCtr="0">
            <a:noAutofit/>
          </a:bodyPr>
          <a:lstStyle/>
          <a:p>
            <a:r>
              <a:rPr lang="de-DE" altLang="de-DE" sz="4000" b="1" dirty="0">
                <a:solidFill>
                  <a:srgbClr val="DA003D"/>
                </a:solidFill>
                <a:latin typeface="Daniel" panose="020B0500000000000000" pitchFamily="34" charset="0"/>
                <a:ea typeface="ＭＳ Ｐゴシック" panose="020B0600070205080204" pitchFamily="34" charset="-128"/>
              </a:rPr>
              <a:t>Ausstattung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C6F3AFE-3C48-47F2-AC18-4D645A8550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993901"/>
            <a:ext cx="12192000" cy="4541124"/>
          </a:xfrm>
        </p:spPr>
        <p:txBody>
          <a:bodyPr>
            <a:normAutofit/>
          </a:bodyPr>
          <a:lstStyle/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3200" i="1" dirty="0">
                <a:solidFill>
                  <a:schemeClr val="bg1"/>
                </a:solidFill>
                <a:latin typeface="BrownStd Reclining" pitchFamily="2" charset="77"/>
              </a:rPr>
              <a:t>Moderne Fachräume für die Naturwissenschaften		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3200" i="1" dirty="0">
                <a:solidFill>
                  <a:schemeClr val="bg1"/>
                </a:solidFill>
                <a:latin typeface="BrownStd Reclining" pitchFamily="2" charset="77"/>
              </a:rPr>
              <a:t>Schülerbücherei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3200" i="1" dirty="0">
                <a:solidFill>
                  <a:schemeClr val="bg1"/>
                </a:solidFill>
                <a:latin typeface="BrownStd Reclining" pitchFamily="2" charset="77"/>
              </a:rPr>
              <a:t>Computerraum 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3200" i="1" dirty="0">
                <a:solidFill>
                  <a:schemeClr val="bg1"/>
                </a:solidFill>
                <a:latin typeface="BrownStd Reclining" pitchFamily="2" charset="77"/>
              </a:rPr>
              <a:t>Kunst- und Musikräume</a:t>
            </a:r>
          </a:p>
          <a:p>
            <a:pPr>
              <a:buClr>
                <a:schemeClr val="bg1"/>
              </a:buClr>
            </a:pPr>
            <a:endParaRPr lang="de-CH" altLang="de-DE" sz="4800" b="1" i="1" dirty="0">
              <a:latin typeface="BrownStd Reclining" pitchFamily="2" charset="77"/>
              <a:ea typeface="ＭＳ Ｐゴシック" panose="020B0600070205080204" pitchFamily="34" charset="-128"/>
            </a:endParaRPr>
          </a:p>
          <a:p>
            <a:pPr algn="l">
              <a:buClr>
                <a:schemeClr val="bg1"/>
              </a:buClr>
            </a:pPr>
            <a:endParaRPr lang="de-DE" sz="2800" dirty="0">
              <a:solidFill>
                <a:schemeClr val="bg1"/>
              </a:solidFill>
              <a:latin typeface="BrownStd Light" panose="00010400010101010101" pitchFamily="50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1E13342-ABF2-4FFE-B203-325E721C8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000" y="0"/>
            <a:ext cx="1440000" cy="552203"/>
          </a:xfrm>
          <a:prstGeom prst="rect">
            <a:avLst/>
          </a:prstGeom>
        </p:spPr>
      </p:pic>
      <p:pic>
        <p:nvPicPr>
          <p:cNvPr id="6" name="Picture 7" descr="C:\Users\Olaf\Pictures\Olaf\Bilder TOT 2010\EKG  Open Day 24.11.2007 130.jpg">
            <a:extLst>
              <a:ext uri="{FF2B5EF4-FFF2-40B4-BE49-F238E27FC236}">
                <a16:creationId xmlns:a16="http://schemas.microsoft.com/office/drawing/2014/main" id="{1BAF0D65-57FB-5144-BEDC-15E86E624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258" y="2625213"/>
            <a:ext cx="3722999" cy="247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 descr="Ein Bild, das drinnen, Person, Küche, Frau enthält.&#10;&#10;Automatisch generierte Beschreibung">
            <a:extLst>
              <a:ext uri="{FF2B5EF4-FFF2-40B4-BE49-F238E27FC236}">
                <a16:creationId xmlns:a16="http://schemas.microsoft.com/office/drawing/2014/main" id="{C8E3D491-853C-4395-92C2-E1E0492CB4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069" y="4306338"/>
            <a:ext cx="3506100" cy="2340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A4DF96D-AFF9-4A24-9157-BE612D97BD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43" y="4706225"/>
            <a:ext cx="2740152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7944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C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36FC19-C3B9-4F23-A369-C43C408F7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56171"/>
            <a:ext cx="12192000" cy="1226417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 anchorCtr="0">
            <a:noAutofit/>
          </a:bodyPr>
          <a:lstStyle/>
          <a:p>
            <a:r>
              <a:rPr lang="de-DE" altLang="de-DE" sz="4000" b="1" dirty="0">
                <a:solidFill>
                  <a:srgbClr val="DA003D"/>
                </a:solidFill>
                <a:latin typeface="Daniel" panose="020B0500000000000000" pitchFamily="34" charset="0"/>
                <a:ea typeface="ＭＳ Ｐゴシック" panose="020B0600070205080204" pitchFamily="34" charset="-128"/>
              </a:rPr>
              <a:t>Sprachen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C6F3AFE-3C48-47F2-AC18-4D645A8550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993901"/>
            <a:ext cx="12192000" cy="4541124"/>
          </a:xfrm>
        </p:spPr>
        <p:txBody>
          <a:bodyPr>
            <a:normAutofit fontScale="92500" lnSpcReduction="10000"/>
          </a:bodyPr>
          <a:lstStyle/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3300" i="1" dirty="0">
                <a:solidFill>
                  <a:schemeClr val="bg1"/>
                </a:solidFill>
                <a:latin typeface="BrownStd Reclining" pitchFamily="2" charset="77"/>
              </a:rPr>
              <a:t>Jg. 5: 	Englisch 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3300" i="1" dirty="0">
                <a:solidFill>
                  <a:schemeClr val="bg1"/>
                </a:solidFill>
                <a:latin typeface="BrownStd Reclining" pitchFamily="2" charset="77"/>
              </a:rPr>
              <a:t>Jg. 7: 	Latein/Französisch 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3300" i="1" dirty="0">
                <a:solidFill>
                  <a:schemeClr val="bg1"/>
                </a:solidFill>
                <a:latin typeface="BrownStd Reclining" pitchFamily="2" charset="77"/>
              </a:rPr>
              <a:t>Jg. 10: 	Spanisch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3300" i="1" dirty="0">
                <a:solidFill>
                  <a:schemeClr val="bg1"/>
                </a:solidFill>
                <a:latin typeface="BrownStd Reclining" pitchFamily="2" charset="77"/>
              </a:rPr>
              <a:t>Sprachzertifikate Cambridge und DELF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3300" i="1" dirty="0">
                <a:solidFill>
                  <a:schemeClr val="bg1"/>
                </a:solidFill>
                <a:latin typeface="BrownStd Reclining" pitchFamily="2" charset="77"/>
              </a:rPr>
              <a:t>Frankreichaustausch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3300" i="1" dirty="0">
                <a:solidFill>
                  <a:schemeClr val="bg1"/>
                </a:solidFill>
                <a:latin typeface="BrownStd Reclining" pitchFamily="2" charset="77"/>
              </a:rPr>
              <a:t>Drehtürmodell im Rahmen der Begabtenförderung: gleichzeitiges Lernen von Latein und Französisch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3300" i="1" dirty="0">
                <a:solidFill>
                  <a:schemeClr val="bg1"/>
                </a:solidFill>
                <a:latin typeface="BrownStd Reclining" pitchFamily="2" charset="77"/>
              </a:rPr>
              <a:t>Bilingualer Ergänzungsunterricht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1E13342-ABF2-4FFE-B203-325E721C8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000" y="0"/>
            <a:ext cx="1440000" cy="55220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4782A74-D997-435A-BF05-542583019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6832" y="2260237"/>
            <a:ext cx="1890780" cy="17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0307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C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36FC19-C3B9-4F23-A369-C43C408F7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56171"/>
            <a:ext cx="12192000" cy="1226417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 anchorCtr="0">
            <a:noAutofit/>
          </a:bodyPr>
          <a:lstStyle/>
          <a:p>
            <a:r>
              <a:rPr lang="de-DE" altLang="de-DE" sz="3600" dirty="0">
                <a:solidFill>
                  <a:srgbClr val="DA003D"/>
                </a:solidFill>
                <a:latin typeface="Daniel" panose="020B0500000000000000" pitchFamily="34" charset="0"/>
                <a:ea typeface="ＭＳ Ｐゴシック" panose="020B0600070205080204" pitchFamily="34" charset="-128"/>
              </a:rPr>
              <a:t> </a:t>
            </a:r>
            <a:br>
              <a:rPr lang="de-DE" altLang="de-DE" sz="3600" dirty="0">
                <a:solidFill>
                  <a:srgbClr val="DA003D"/>
                </a:solidFill>
                <a:latin typeface="Daniel" panose="020B0500000000000000" pitchFamily="34" charset="0"/>
                <a:ea typeface="ＭＳ Ｐゴシック" panose="020B0600070205080204" pitchFamily="34" charset="-128"/>
              </a:rPr>
            </a:br>
            <a:r>
              <a:rPr lang="de-DE" altLang="de-DE" sz="4000" b="1" dirty="0">
                <a:solidFill>
                  <a:srgbClr val="DA003D"/>
                </a:solidFill>
                <a:latin typeface="Daniel" panose="020B0500000000000000" pitchFamily="34" charset="0"/>
                <a:ea typeface="ＭＳ Ｐゴシック" panose="020B0600070205080204" pitchFamily="34" charset="-128"/>
              </a:rPr>
              <a:t>Kultur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C6F3AFE-3C48-47F2-AC18-4D645A8550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993901"/>
            <a:ext cx="12192000" cy="4541124"/>
          </a:xfrm>
        </p:spPr>
        <p:txBody>
          <a:bodyPr>
            <a:normAutofit fontScale="85000" lnSpcReduction="20000"/>
          </a:bodyPr>
          <a:lstStyle/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Jährliche Lesenacht für die Klassen 5 und 6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Antolin-Leseförderung, Autorenlesungen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„Lesewelten“– Autorenpatenschaft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Frühlingskonzert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Konzert der Bläserklasse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Theateraufführungen 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Theaterbesuche im Rahmen des Deutschunterrichts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800" i="1" dirty="0" err="1">
                <a:solidFill>
                  <a:schemeClr val="bg1"/>
                </a:solidFill>
                <a:latin typeface="BrownStd Reclining" pitchFamily="2" charset="77"/>
              </a:rPr>
              <a:t>Theaterabo</a:t>
            </a: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 für die Unterstufe und die Oberstufe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Regelmäßige ökumenische Gottesdienste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Kunstausstellungen</a:t>
            </a:r>
          </a:p>
          <a:p>
            <a:pPr algn="l">
              <a:spcBef>
                <a:spcPct val="50000"/>
              </a:spcBef>
            </a:pPr>
            <a:endParaRPr lang="de-CH" altLang="de-DE" sz="4800" b="1" i="1" dirty="0">
              <a:latin typeface="BrownStd Reclining" pitchFamily="2" charset="77"/>
              <a:ea typeface="ＭＳ Ｐゴシック" panose="020B0600070205080204" pitchFamily="34" charset="-128"/>
            </a:endParaRPr>
          </a:p>
          <a:p>
            <a:pPr algn="l">
              <a:buClr>
                <a:schemeClr val="bg1"/>
              </a:buClr>
            </a:pPr>
            <a:endParaRPr lang="de-DE" sz="2800" dirty="0">
              <a:solidFill>
                <a:schemeClr val="bg1"/>
              </a:solidFill>
              <a:latin typeface="BrownStd Light" panose="00010400010101010101" pitchFamily="50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1E13342-ABF2-4FFE-B203-325E721C8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000" y="0"/>
            <a:ext cx="1440000" cy="55220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A97D586-2BDF-4E11-800C-DDFE4745FC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6856" y="2168948"/>
            <a:ext cx="3641540" cy="243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161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C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36FC19-C3B9-4F23-A369-C43C408F7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56171"/>
            <a:ext cx="12192000" cy="1226417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 anchorCtr="0">
            <a:noAutofit/>
          </a:bodyPr>
          <a:lstStyle/>
          <a:p>
            <a:r>
              <a:rPr lang="de-DE" altLang="de-DE" sz="4000" b="1" dirty="0">
                <a:solidFill>
                  <a:srgbClr val="DA003D"/>
                </a:solidFill>
                <a:latin typeface="Daniel" panose="020B0500000000000000" pitchFamily="34" charset="0"/>
                <a:ea typeface="ＭＳ Ｐゴシック" panose="020B0600070205080204" pitchFamily="34" charset="-128"/>
              </a:rPr>
              <a:t>Berufsorientierung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C6F3AFE-3C48-47F2-AC18-4D645A8550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993901"/>
            <a:ext cx="12192000" cy="4541124"/>
          </a:xfrm>
        </p:spPr>
        <p:txBody>
          <a:bodyPr>
            <a:normAutofit fontScale="85000" lnSpcReduction="20000"/>
          </a:bodyPr>
          <a:lstStyle/>
          <a:p>
            <a:pPr algn="l">
              <a:spcBef>
                <a:spcPct val="50000"/>
              </a:spcBef>
            </a:pPr>
            <a:r>
              <a:rPr lang="de-DE" altLang="de-DE" sz="3300" i="1" dirty="0">
                <a:latin typeface="BrownStd Reclining" pitchFamily="2" charset="77"/>
              </a:rPr>
              <a:t>  	</a:t>
            </a:r>
          </a:p>
          <a:p>
            <a:pPr marL="1143000" lvl="1" indent="-6858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3300" i="1" dirty="0">
                <a:solidFill>
                  <a:schemeClr val="bg1"/>
                </a:solidFill>
                <a:latin typeface="BrownStd Reclining" pitchFamily="2" charset="77"/>
              </a:rPr>
              <a:t>Girls- und Boys-Day</a:t>
            </a:r>
          </a:p>
          <a:p>
            <a:pPr marL="1143000" lvl="1" indent="-6858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3400" i="1" dirty="0">
                <a:solidFill>
                  <a:schemeClr val="bg1"/>
                </a:solidFill>
                <a:latin typeface="BrownStd Reclining" pitchFamily="2" charset="77"/>
              </a:rPr>
              <a:t>Berufswahlsiegel  </a:t>
            </a:r>
          </a:p>
          <a:p>
            <a:pPr marL="1143000" lvl="1" indent="-6858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3400" i="1" dirty="0">
                <a:solidFill>
                  <a:schemeClr val="bg1"/>
                </a:solidFill>
                <a:latin typeface="BrownStd Reclining" pitchFamily="2" charset="77"/>
              </a:rPr>
              <a:t>Bewerbungstraining</a:t>
            </a:r>
          </a:p>
          <a:p>
            <a:pPr marL="1143000" lvl="1" indent="-6858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3400" i="1" dirty="0">
                <a:solidFill>
                  <a:schemeClr val="bg1"/>
                </a:solidFill>
                <a:latin typeface="BrownStd Reclining" pitchFamily="2" charset="77"/>
              </a:rPr>
              <a:t>Berufsfelderkundungen</a:t>
            </a:r>
          </a:p>
          <a:p>
            <a:pPr marL="1143000" lvl="1" indent="-6858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3300" i="1" dirty="0">
                <a:solidFill>
                  <a:schemeClr val="bg1"/>
                </a:solidFill>
                <a:latin typeface="BrownStd Reclining" pitchFamily="2" charset="77"/>
              </a:rPr>
              <a:t>Kooperation mit außerschulischen Partnern  (CTS, </a:t>
            </a:r>
            <a:r>
              <a:rPr lang="de-DE" altLang="de-DE" sz="3300" i="1" dirty="0" err="1">
                <a:solidFill>
                  <a:schemeClr val="bg1"/>
                </a:solidFill>
                <a:latin typeface="BrownStd Reclining" pitchFamily="2" charset="77"/>
              </a:rPr>
              <a:t>St.Maria</a:t>
            </a:r>
            <a:r>
              <a:rPr lang="de-DE" altLang="de-DE" sz="3300" i="1" dirty="0">
                <a:solidFill>
                  <a:schemeClr val="bg1"/>
                </a:solidFill>
                <a:latin typeface="BrownStd Reclining" pitchFamily="2" charset="77"/>
              </a:rPr>
              <a:t> Seniorenhaus)</a:t>
            </a:r>
          </a:p>
          <a:p>
            <a:pPr marL="1143000" lvl="1" indent="-6858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3300" i="1" dirty="0">
                <a:solidFill>
                  <a:schemeClr val="bg1"/>
                </a:solidFill>
                <a:latin typeface="BrownStd Reclining" pitchFamily="2" charset="77"/>
              </a:rPr>
              <a:t>Berufspraktikum</a:t>
            </a:r>
          </a:p>
          <a:p>
            <a:pPr marL="1143000" lvl="1" indent="-6858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3300" i="1" dirty="0">
                <a:solidFill>
                  <a:schemeClr val="bg1"/>
                </a:solidFill>
                <a:latin typeface="BrownStd Reclining" pitchFamily="2" charset="77"/>
              </a:rPr>
              <a:t>Potenzialanalyse</a:t>
            </a:r>
            <a:endParaRPr lang="de-DE" sz="2800" dirty="0">
              <a:solidFill>
                <a:schemeClr val="bg1"/>
              </a:solidFill>
              <a:latin typeface="BrownStd Light" panose="00010400010101010101" pitchFamily="50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1E13342-ABF2-4FFE-B203-325E721C8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000" y="0"/>
            <a:ext cx="1440000" cy="552203"/>
          </a:xfrm>
          <a:prstGeom prst="rect">
            <a:avLst/>
          </a:prstGeom>
        </p:spPr>
      </p:pic>
      <p:pic>
        <p:nvPicPr>
          <p:cNvPr id="8" name="Picture 4" descr="C:\Users\Olaf\Desktop\2.jpg">
            <a:extLst>
              <a:ext uri="{FF2B5EF4-FFF2-40B4-BE49-F238E27FC236}">
                <a16:creationId xmlns:a16="http://schemas.microsoft.com/office/drawing/2014/main" id="{E4EBB203-FB38-0844-9071-76FE2836C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005" y="2176463"/>
            <a:ext cx="2783999" cy="20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72061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C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36FC19-C3B9-4F23-A369-C43C408F7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56171"/>
            <a:ext cx="12192000" cy="1226417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 anchorCtr="0">
            <a:noAutofit/>
          </a:bodyPr>
          <a:lstStyle/>
          <a:p>
            <a:r>
              <a:rPr lang="de-DE" altLang="de-DE" sz="4000" b="1" dirty="0">
                <a:solidFill>
                  <a:srgbClr val="DA003D"/>
                </a:solidFill>
                <a:latin typeface="Daniel" panose="020B0500000000000000" pitchFamily="34" charset="0"/>
                <a:ea typeface="ＭＳ Ｐゴシック" panose="020B0600070205080204" pitchFamily="34" charset="-128"/>
              </a:rPr>
              <a:t>Begabtenförderung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C6F3AFE-3C48-47F2-AC18-4D645A8550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993901"/>
            <a:ext cx="12192000" cy="4541124"/>
          </a:xfrm>
        </p:spPr>
        <p:txBody>
          <a:bodyPr>
            <a:normAutofit fontScale="92500" lnSpcReduction="10000"/>
          </a:bodyPr>
          <a:lstStyle/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3300" i="1" dirty="0">
                <a:solidFill>
                  <a:schemeClr val="bg1"/>
                </a:solidFill>
                <a:latin typeface="BrownStd Reclining" pitchFamily="2" charset="77"/>
              </a:rPr>
              <a:t>Drehtürmodell zum parallelen Lernen von Latein und Französisch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3300" i="1" dirty="0">
                <a:solidFill>
                  <a:schemeClr val="bg1"/>
                </a:solidFill>
                <a:latin typeface="BrownStd Reclining" pitchFamily="2" charset="77"/>
              </a:rPr>
              <a:t>Schülerstudium an der Universität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3300" i="1" dirty="0">
                <a:solidFill>
                  <a:schemeClr val="bg1"/>
                </a:solidFill>
                <a:latin typeface="BrownStd Reclining" pitchFamily="2" charset="77"/>
              </a:rPr>
              <a:t>Chor, Theater, bilingualer Ergänzungsunterricht, Robotik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3300" i="1" dirty="0">
                <a:solidFill>
                  <a:schemeClr val="bg1"/>
                </a:solidFill>
                <a:latin typeface="BrownStd Reclining" pitchFamily="2" charset="77"/>
              </a:rPr>
              <a:t>Bläserklasse in Kooperation mit der Rheinischen Musikschule 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3300" i="1" dirty="0">
                <a:solidFill>
                  <a:schemeClr val="bg1"/>
                </a:solidFill>
                <a:latin typeface="BrownStd Reclining" pitchFamily="2" charset="77"/>
              </a:rPr>
              <a:t>Wettbewerbe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3300" i="1" dirty="0">
                <a:solidFill>
                  <a:schemeClr val="bg1"/>
                </a:solidFill>
                <a:latin typeface="BrownStd Reclining" pitchFamily="2" charset="77"/>
              </a:rPr>
              <a:t>Arbeitsgemeinschaften (</a:t>
            </a:r>
            <a:r>
              <a:rPr lang="de-DE" altLang="de-DE" sz="3300" i="1" dirty="0" err="1">
                <a:solidFill>
                  <a:schemeClr val="bg1"/>
                </a:solidFill>
                <a:latin typeface="BrownStd Reclining" pitchFamily="2" charset="77"/>
              </a:rPr>
              <a:t>z.B.Fußball</a:t>
            </a:r>
            <a:r>
              <a:rPr lang="de-DE" altLang="de-DE" sz="3300" i="1" dirty="0">
                <a:solidFill>
                  <a:schemeClr val="bg1"/>
                </a:solidFill>
                <a:latin typeface="BrownStd Reclining" pitchFamily="2" charset="77"/>
              </a:rPr>
              <a:t>,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3300" i="1" dirty="0">
                <a:solidFill>
                  <a:schemeClr val="bg1"/>
                </a:solidFill>
                <a:latin typeface="BrownStd Reclining" pitchFamily="2" charset="77"/>
              </a:rPr>
              <a:t>Technik-Team, Streitschlichter)</a:t>
            </a:r>
          </a:p>
          <a:p>
            <a:pPr algn="l">
              <a:spcBef>
                <a:spcPct val="50000"/>
              </a:spcBef>
            </a:pPr>
            <a:endParaRPr lang="de-CH" altLang="de-DE" sz="4800" b="1" i="1" dirty="0">
              <a:latin typeface="BrownStd Reclining" pitchFamily="2" charset="77"/>
              <a:ea typeface="ＭＳ Ｐゴシック" panose="020B0600070205080204" pitchFamily="34" charset="-128"/>
            </a:endParaRPr>
          </a:p>
          <a:p>
            <a:pPr algn="l">
              <a:buClr>
                <a:schemeClr val="bg1"/>
              </a:buClr>
            </a:pPr>
            <a:endParaRPr lang="de-DE" sz="2800" dirty="0">
              <a:solidFill>
                <a:schemeClr val="bg1"/>
              </a:solidFill>
              <a:latin typeface="BrownStd Light" panose="00010400010101010101" pitchFamily="50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1E13342-ABF2-4FFE-B203-325E721C8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000" y="0"/>
            <a:ext cx="1440000" cy="55220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9F4A4D3-1AD4-4C93-AA84-F46B6F25E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5619" y="4579945"/>
            <a:ext cx="3261720" cy="216687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DEAC9BB-6147-4993-93FE-A1111561BF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439" y="4447025"/>
            <a:ext cx="2088000" cy="20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021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C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36FC19-C3B9-4F23-A369-C43C408F7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727788"/>
            <a:ext cx="12192000" cy="1329613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 anchorCtr="0">
            <a:noAutofit/>
          </a:bodyPr>
          <a:lstStyle/>
          <a:p>
            <a:br>
              <a:rPr lang="de-DE" altLang="de-DE" sz="3600" dirty="0">
                <a:solidFill>
                  <a:srgbClr val="DA003D"/>
                </a:solidFill>
                <a:latin typeface="Daniel" panose="020B0500000000000000" pitchFamily="34" charset="0"/>
                <a:ea typeface="ＭＳ Ｐゴシック" panose="020B0600070205080204" pitchFamily="34" charset="-128"/>
              </a:rPr>
            </a:br>
            <a:r>
              <a:rPr lang="de-DE" altLang="de-DE" sz="4600" b="1" dirty="0">
                <a:solidFill>
                  <a:srgbClr val="DA003D"/>
                </a:solidFill>
                <a:latin typeface="Daniel" panose="020B0500000000000000" pitchFamily="34" charset="0"/>
                <a:ea typeface="ＭＳ Ｐゴシック" panose="020B0600070205080204" pitchFamily="34" charset="-128"/>
              </a:rPr>
              <a:t>Hierüber möchten wir Sie informieren: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C6F3AFE-3C48-47F2-AC18-4D645A8550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218765"/>
            <a:ext cx="12192000" cy="4316259"/>
          </a:xfrm>
        </p:spPr>
        <p:txBody>
          <a:bodyPr>
            <a:normAutofit lnSpcReduction="10000"/>
          </a:bodyPr>
          <a:lstStyle/>
          <a:p>
            <a:pPr algn="l">
              <a:spcBef>
                <a:spcPct val="50000"/>
              </a:spcBef>
            </a:pPr>
            <a:endParaRPr lang="de-DE" altLang="de-DE" sz="2800" i="1" dirty="0">
              <a:solidFill>
                <a:schemeClr val="bg1"/>
              </a:solidFill>
              <a:latin typeface="BrownStd Reclining" pitchFamily="2" charset="77"/>
            </a:endParaRP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 Wie finde ich die richtige Schulform?</a:t>
            </a:r>
          </a:p>
          <a:p>
            <a:pPr algn="l">
              <a:spcBef>
                <a:spcPct val="50000"/>
              </a:spcBef>
            </a:pPr>
            <a:endParaRPr lang="de-DE" altLang="de-DE" sz="2800" i="1" dirty="0">
              <a:solidFill>
                <a:schemeClr val="bg1"/>
              </a:solidFill>
              <a:latin typeface="BrownStd Reclining" pitchFamily="2" charset="77"/>
            </a:endParaRP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 Ist das Erich Kästner – Gymnasium die richtige Schule für mein Kind?</a:t>
            </a:r>
          </a:p>
          <a:p>
            <a:pPr marL="800100" lvl="1" indent="-342900" algn="l">
              <a:spcBef>
                <a:spcPct val="50000"/>
              </a:spcBef>
              <a:buFont typeface="Symbol" panose="05050102010706020507" pitchFamily="18" charset="2"/>
              <a:buChar char="-"/>
            </a:pPr>
            <a:r>
              <a:rPr lang="de-DE" altLang="de-DE" sz="2400" i="1" dirty="0">
                <a:solidFill>
                  <a:schemeClr val="bg1"/>
                </a:solidFill>
                <a:latin typeface="BrownStd Reclining" pitchFamily="2" charset="77"/>
              </a:rPr>
              <a:t>Schulwahlkriterien</a:t>
            </a:r>
          </a:p>
          <a:p>
            <a:pPr marL="800100" lvl="1" indent="-342900" algn="l">
              <a:spcBef>
                <a:spcPct val="50000"/>
              </a:spcBef>
              <a:buFont typeface="Symbol" panose="05050102010706020507" pitchFamily="18" charset="2"/>
              <a:buChar char="-"/>
            </a:pPr>
            <a:r>
              <a:rPr lang="de-DE" altLang="de-DE" sz="2400" i="1" dirty="0">
                <a:solidFill>
                  <a:schemeClr val="bg1"/>
                </a:solidFill>
                <a:latin typeface="BrownStd Reclining" pitchFamily="2" charset="77"/>
              </a:rPr>
              <a:t>So leben und lernen wir in Niehl </a:t>
            </a:r>
          </a:p>
          <a:p>
            <a:pPr algn="l">
              <a:spcBef>
                <a:spcPct val="50000"/>
              </a:spcBef>
            </a:pPr>
            <a:endParaRPr lang="de-DE" altLang="de-DE" sz="2800" i="1" dirty="0">
              <a:solidFill>
                <a:schemeClr val="bg1"/>
              </a:solidFill>
              <a:latin typeface="BrownStd Reclining" pitchFamily="2" charset="77"/>
            </a:endParaRP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de-DE" altLang="de-DE" sz="2800" dirty="0">
                <a:solidFill>
                  <a:schemeClr val="bg1"/>
                </a:solidFill>
                <a:latin typeface="BrownStd Reclining" pitchFamily="2" charset="77"/>
              </a:rPr>
              <a:t> </a:t>
            </a: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Was sie unbedingt über das Anmeldeverfahren wissen sollten!</a:t>
            </a:r>
          </a:p>
          <a:p>
            <a:pPr algn="l">
              <a:spcBef>
                <a:spcPct val="50000"/>
              </a:spcBef>
            </a:pPr>
            <a:endParaRPr lang="de-DE" sz="2800" dirty="0">
              <a:solidFill>
                <a:schemeClr val="bg1"/>
              </a:solidFill>
              <a:latin typeface="BrownStd Light" panose="00010400010101010101" pitchFamily="50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1E13342-ABF2-4FFE-B203-325E721C8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000" y="0"/>
            <a:ext cx="1440000" cy="55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35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C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36FC19-C3B9-4F23-A369-C43C408F7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56171"/>
            <a:ext cx="12192000" cy="1226417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 anchorCtr="0">
            <a:noAutofit/>
          </a:bodyPr>
          <a:lstStyle/>
          <a:p>
            <a:r>
              <a:rPr lang="de-DE" altLang="de-DE" sz="4000" b="1" dirty="0">
                <a:solidFill>
                  <a:srgbClr val="DA003D"/>
                </a:solidFill>
                <a:latin typeface="Daniel" panose="020B0500000000000000" pitchFamily="34" charset="0"/>
                <a:ea typeface="ＭＳ Ｐゴシック" panose="020B0600070205080204" pitchFamily="34" charset="-128"/>
              </a:rPr>
              <a:t>Sportangebote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C6F3AFE-3C48-47F2-AC18-4D645A8550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993901"/>
            <a:ext cx="12192000" cy="4541124"/>
          </a:xfrm>
        </p:spPr>
        <p:txBody>
          <a:bodyPr>
            <a:normAutofit fontScale="92500" lnSpcReduction="10000"/>
          </a:bodyPr>
          <a:lstStyle/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de-DE" altLang="de-DE" sz="2800" i="1" dirty="0">
              <a:latin typeface="BrownStd Reclining" pitchFamily="2" charset="77"/>
            </a:endParaRP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Schwimmen in Klasse 5 und 6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Bundesjugendspiele 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Sportfest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Sprint-Cup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Fahrradtraining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Wassersport am Fühlinger See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Ausrichter des Köln-Derbys: Fußballturnier </a:t>
            </a:r>
          </a:p>
          <a:p>
            <a:pPr lvl="1" algn="l">
              <a:spcBef>
                <a:spcPct val="50000"/>
              </a:spcBef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Kölner Schulen </a:t>
            </a:r>
          </a:p>
          <a:p>
            <a:pPr algn="l">
              <a:spcBef>
                <a:spcPct val="50000"/>
              </a:spcBef>
            </a:pPr>
            <a:endParaRPr lang="de-CH" altLang="de-DE" sz="4800" b="1" i="1" dirty="0">
              <a:latin typeface="BrownStd Reclining" pitchFamily="2" charset="77"/>
              <a:ea typeface="ＭＳ Ｐゴシック" panose="020B0600070205080204" pitchFamily="34" charset="-128"/>
            </a:endParaRPr>
          </a:p>
          <a:p>
            <a:pPr algn="l">
              <a:buClr>
                <a:schemeClr val="bg1"/>
              </a:buClr>
            </a:pPr>
            <a:endParaRPr lang="de-DE" sz="2800" dirty="0">
              <a:solidFill>
                <a:schemeClr val="bg1"/>
              </a:solidFill>
              <a:latin typeface="BrownStd Light" panose="00010400010101010101" pitchFamily="50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1E13342-ABF2-4FFE-B203-325E721C8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000" y="0"/>
            <a:ext cx="1440000" cy="55220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72A7018-CE66-47BA-A0F5-3D418C7F59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0764" y="2900654"/>
            <a:ext cx="3121423" cy="2085013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3FCB4C5-4B59-4684-BBF3-F68E1EFE71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7811" y="4637789"/>
            <a:ext cx="3121423" cy="208389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E465648-346E-4016-93F4-42E533972B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3831" y="4264463"/>
            <a:ext cx="2903977" cy="193731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886FF2FF-61E6-49C8-97D1-DF2215333B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6536" y="2155295"/>
            <a:ext cx="3121423" cy="2341067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C1344C23-1A13-4ECD-BFA0-3BCD2FE782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9203831" y="1985611"/>
            <a:ext cx="2849900" cy="213742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EC9BF54-7E51-4B8A-B473-EBAE608EF5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49234" y="106948"/>
            <a:ext cx="1851389" cy="16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6684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C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36FC19-C3B9-4F23-A369-C43C408F7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56171"/>
            <a:ext cx="12192000" cy="1226417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 anchorCtr="0">
            <a:noAutofit/>
          </a:bodyPr>
          <a:lstStyle/>
          <a:p>
            <a:r>
              <a:rPr lang="de-DE" altLang="de-DE" sz="4000" b="1" dirty="0">
                <a:solidFill>
                  <a:srgbClr val="DA003D"/>
                </a:solidFill>
                <a:latin typeface="Daniel" panose="020B0500000000000000" pitchFamily="34" charset="0"/>
                <a:ea typeface="ＭＳ Ｐゴシック" panose="020B0600070205080204" pitchFamily="34" charset="-128"/>
              </a:rPr>
              <a:t>Engagement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C6F3AFE-3C48-47F2-AC18-4D645A8550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993901"/>
            <a:ext cx="12192000" cy="4541124"/>
          </a:xfrm>
        </p:spPr>
        <p:txBody>
          <a:bodyPr>
            <a:normAutofit/>
          </a:bodyPr>
          <a:lstStyle/>
          <a:p>
            <a:pPr algn="l">
              <a:spcBef>
                <a:spcPct val="50000"/>
              </a:spcBef>
            </a:pPr>
            <a:endParaRPr lang="de-DE" altLang="de-DE" sz="2800" i="1" dirty="0">
              <a:latin typeface="BrownStd Reclining" pitchFamily="2" charset="77"/>
            </a:endParaRP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Jährliche Fahrten der Schülervertretung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Patensystem der SV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Schule ohne Rassismus/Schule mit Courage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Schule der Zukunft – wir sind aktiv</a:t>
            </a:r>
          </a:p>
          <a:p>
            <a:pPr algn="l">
              <a:spcBef>
                <a:spcPct val="50000"/>
              </a:spcBef>
            </a:pPr>
            <a:endParaRPr lang="de-CH" altLang="de-DE" sz="4800" b="1" i="1" dirty="0">
              <a:latin typeface="BrownStd Reclining" pitchFamily="2" charset="77"/>
              <a:ea typeface="ＭＳ Ｐゴシック" panose="020B0600070205080204" pitchFamily="34" charset="-128"/>
            </a:endParaRPr>
          </a:p>
          <a:p>
            <a:pPr algn="l">
              <a:buClr>
                <a:schemeClr val="bg1"/>
              </a:buClr>
            </a:pPr>
            <a:endParaRPr lang="de-DE" sz="2800" dirty="0">
              <a:solidFill>
                <a:schemeClr val="bg1"/>
              </a:solidFill>
              <a:latin typeface="BrownStd Light" panose="00010400010101010101" pitchFamily="50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1E13342-ABF2-4FFE-B203-325E721C8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000" y="0"/>
            <a:ext cx="1440000" cy="55220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A0D73B6-C059-5747-A312-35EEDB2C8A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944" y="4258349"/>
            <a:ext cx="2922162" cy="2448000"/>
          </a:xfrm>
          <a:prstGeom prst="rect">
            <a:avLst/>
          </a:prstGeom>
        </p:spPr>
      </p:pic>
      <p:pic>
        <p:nvPicPr>
          <p:cNvPr id="12" name="Grafik 11" descr="Ein Bild, das drinnen, Kuchen, Zug, Tisch enthält.&#10;&#10;Automatisch generierte Beschreibung">
            <a:extLst>
              <a:ext uri="{FF2B5EF4-FFF2-40B4-BE49-F238E27FC236}">
                <a16:creationId xmlns:a16="http://schemas.microsoft.com/office/drawing/2014/main" id="{116D0AD6-BEAA-8542-B188-BA456CE317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024" y="2165225"/>
            <a:ext cx="2880001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1853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C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36FC19-C3B9-4F23-A369-C43C408F7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56171"/>
            <a:ext cx="12192000" cy="1226417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 anchorCtr="0">
            <a:noAutofit/>
          </a:bodyPr>
          <a:lstStyle/>
          <a:p>
            <a:r>
              <a:rPr lang="de-DE" altLang="de-DE" sz="4000" b="1" dirty="0">
                <a:solidFill>
                  <a:srgbClr val="DA003D"/>
                </a:solidFill>
                <a:latin typeface="Daniel" panose="020B0500000000000000" pitchFamily="34" charset="0"/>
                <a:ea typeface="ＭＳ Ｐゴシック" panose="020B0600070205080204" pitchFamily="34" charset="-128"/>
              </a:rPr>
              <a:t>Brauchtum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C6F3AFE-3C48-47F2-AC18-4D645A8550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993901"/>
            <a:ext cx="12192000" cy="4541124"/>
          </a:xfrm>
        </p:spPr>
        <p:txBody>
          <a:bodyPr>
            <a:normAutofit/>
          </a:bodyPr>
          <a:lstStyle/>
          <a:p>
            <a:pPr marL="571500" indent="-5715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3600" i="1" dirty="0">
                <a:solidFill>
                  <a:schemeClr val="bg1"/>
                </a:solidFill>
                <a:latin typeface="BrownStd Reclining" pitchFamily="2" charset="77"/>
              </a:rPr>
              <a:t>Jährliche Karnevalssitzung an Weiberfastnacht (nie ohne Lehrertanz…)</a:t>
            </a:r>
          </a:p>
          <a:p>
            <a:pPr marL="571500" indent="-5715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3600" i="1" dirty="0" err="1">
                <a:solidFill>
                  <a:schemeClr val="bg1"/>
                </a:solidFill>
                <a:latin typeface="BrownStd Reclining" pitchFamily="2" charset="77"/>
              </a:rPr>
              <a:t>Schull-un</a:t>
            </a:r>
            <a:r>
              <a:rPr lang="de-DE" altLang="de-DE" sz="3600" i="1" dirty="0">
                <a:solidFill>
                  <a:schemeClr val="bg1"/>
                </a:solidFill>
                <a:latin typeface="BrownStd Reclining" pitchFamily="2" charset="77"/>
              </a:rPr>
              <a:t> </a:t>
            </a:r>
            <a:r>
              <a:rPr lang="de-DE" altLang="de-DE" sz="3600" i="1" dirty="0" err="1">
                <a:solidFill>
                  <a:schemeClr val="bg1"/>
                </a:solidFill>
                <a:latin typeface="BrownStd Reclining" pitchFamily="2" charset="77"/>
              </a:rPr>
              <a:t>Veedelszöch</a:t>
            </a:r>
            <a:r>
              <a:rPr lang="de-DE" altLang="de-DE" sz="3600" i="1" dirty="0">
                <a:solidFill>
                  <a:schemeClr val="bg1"/>
                </a:solidFill>
                <a:latin typeface="BrownStd Reclining" pitchFamily="2" charset="77"/>
              </a:rPr>
              <a:t> </a:t>
            </a:r>
          </a:p>
          <a:p>
            <a:pPr marL="571500" indent="-5715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3600" i="1" dirty="0">
                <a:solidFill>
                  <a:schemeClr val="bg1"/>
                </a:solidFill>
                <a:latin typeface="BrownStd Reclining" pitchFamily="2" charset="77"/>
              </a:rPr>
              <a:t>Kölsch-AG</a:t>
            </a:r>
          </a:p>
          <a:p>
            <a:pPr algn="l">
              <a:spcBef>
                <a:spcPct val="50000"/>
              </a:spcBef>
            </a:pPr>
            <a:endParaRPr lang="de-CH" altLang="de-DE" sz="4800" b="1" i="1" dirty="0">
              <a:latin typeface="BrownStd Reclining" pitchFamily="2" charset="77"/>
              <a:ea typeface="ＭＳ Ｐゴシック" panose="020B0600070205080204" pitchFamily="34" charset="-128"/>
            </a:endParaRPr>
          </a:p>
          <a:p>
            <a:pPr algn="l">
              <a:buClr>
                <a:schemeClr val="bg1"/>
              </a:buClr>
            </a:pPr>
            <a:endParaRPr lang="de-DE" sz="2800" dirty="0">
              <a:solidFill>
                <a:schemeClr val="bg1"/>
              </a:solidFill>
              <a:latin typeface="BrownStd Light" panose="00010400010101010101" pitchFamily="50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1E13342-ABF2-4FFE-B203-325E721C8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000" y="0"/>
            <a:ext cx="1440000" cy="552203"/>
          </a:xfrm>
          <a:prstGeom prst="rect">
            <a:avLst/>
          </a:prstGeom>
        </p:spPr>
      </p:pic>
      <p:pic>
        <p:nvPicPr>
          <p:cNvPr id="6" name="Grafik 2">
            <a:extLst>
              <a:ext uri="{FF2B5EF4-FFF2-40B4-BE49-F238E27FC236}">
                <a16:creationId xmlns:a16="http://schemas.microsoft.com/office/drawing/2014/main" id="{9AB65F18-4113-BF44-84A6-F5746A715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026" y="2568937"/>
            <a:ext cx="3541159" cy="2654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7EF3FCF-73F7-4840-9D8F-9C73C6FFA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3440" y="4601497"/>
            <a:ext cx="3211185" cy="214079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19D2942-F0E5-4FE9-802C-BE37F510F6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4" y="4715937"/>
            <a:ext cx="2929539" cy="1954684"/>
          </a:xfrm>
          <a:prstGeom prst="rect">
            <a:avLst/>
          </a:prstGeom>
        </p:spPr>
      </p:pic>
      <p:pic>
        <p:nvPicPr>
          <p:cNvPr id="5" name="Grafik 4" descr="Ein Bild, das Person, draußen, Straße, Gruppe enthält.&#10;&#10;Automatisch generierte Beschreibung">
            <a:extLst>
              <a:ext uri="{FF2B5EF4-FFF2-40B4-BE49-F238E27FC236}">
                <a16:creationId xmlns:a16="http://schemas.microsoft.com/office/drawing/2014/main" id="{58090931-EF5B-CE44-85F9-E4A1D3DFC3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957" y="4360972"/>
            <a:ext cx="3121742" cy="234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5501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C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36FC19-C3B9-4F23-A369-C43C408F7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56171"/>
            <a:ext cx="12192000" cy="1226417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 anchorCtr="0">
            <a:noAutofit/>
          </a:bodyPr>
          <a:lstStyle/>
          <a:p>
            <a:r>
              <a:rPr lang="de-DE" altLang="de-DE" sz="4000" b="1" dirty="0">
                <a:solidFill>
                  <a:srgbClr val="DA003D"/>
                </a:solidFill>
                <a:latin typeface="Daniel" panose="020B0500000000000000" pitchFamily="34" charset="0"/>
                <a:ea typeface="ＭＳ Ｐゴシック" panose="020B0600070205080204" pitchFamily="34" charset="-128"/>
              </a:rPr>
              <a:t>Nachmittagsbetreuung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C6F3AFE-3C48-47F2-AC18-4D645A8550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993901"/>
            <a:ext cx="12192000" cy="4541124"/>
          </a:xfrm>
        </p:spPr>
        <p:txBody>
          <a:bodyPr>
            <a:norm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  <a:ea typeface="ＭＳ Ｐゴシック" panose="020B0600070205080204" pitchFamily="34" charset="-128"/>
              </a:rPr>
              <a:t>Hausaufgaben- und Nachmittagsbetreuung täglich bis 16.00 Uhr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  <a:ea typeface="ＭＳ Ｐゴシック" panose="020B0600070205080204" pitchFamily="34" charset="-128"/>
              </a:rPr>
              <a:t>Flexible Zeitgestaltung bei festen Verträgen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  <a:ea typeface="ＭＳ Ｐゴシック" panose="020B0600070205080204" pitchFamily="34" charset="-128"/>
              </a:rPr>
              <a:t>Freiwilliges, kostenpflichtiges Angebot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  <a:ea typeface="ＭＳ Ｐゴシック" panose="020B0600070205080204" pitchFamily="34" charset="-128"/>
              </a:rPr>
              <a:t>Verantwortlich: Kolping-Bildungswerk</a:t>
            </a:r>
          </a:p>
          <a:p>
            <a:pPr>
              <a:spcBef>
                <a:spcPct val="50000"/>
              </a:spcBef>
            </a:pPr>
            <a:endParaRPr lang="de-CH" altLang="de-DE" sz="2800" b="1" i="1" dirty="0">
              <a:latin typeface="BrownStd Reclining" pitchFamily="2" charset="77"/>
              <a:ea typeface="ＭＳ Ｐゴシック" panose="020B0600070205080204" pitchFamily="34" charset="-128"/>
            </a:endParaRPr>
          </a:p>
          <a:p>
            <a:pPr algn="l">
              <a:buClr>
                <a:schemeClr val="bg1"/>
              </a:buClr>
            </a:pPr>
            <a:endParaRPr lang="de-DE" sz="2800" dirty="0">
              <a:solidFill>
                <a:schemeClr val="bg1"/>
              </a:solidFill>
              <a:latin typeface="BrownStd Light" panose="00010400010101010101" pitchFamily="50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1E13342-ABF2-4FFE-B203-325E721C8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000" y="0"/>
            <a:ext cx="1440000" cy="55220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AAEFEB8-A214-4DAD-9D67-4D163941DB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6929" y="3213829"/>
            <a:ext cx="4477019" cy="2988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D55F179-DECF-4E7A-9369-C7A25400D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2277" y="4086000"/>
            <a:ext cx="4153379" cy="27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67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C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36FC19-C3B9-4F23-A369-C43C408F7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31179"/>
            <a:ext cx="12192000" cy="337099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 anchorCtr="0">
            <a:noAutofit/>
          </a:bodyPr>
          <a:lstStyle/>
          <a:p>
            <a:r>
              <a:rPr lang="de-DE" altLang="de-DE" b="1" dirty="0">
                <a:solidFill>
                  <a:srgbClr val="DA003D"/>
                </a:solidFill>
                <a:latin typeface="Daniel" panose="020B0500000000000000" pitchFamily="34" charset="0"/>
                <a:ea typeface="ＭＳ Ｐゴシック" panose="020B0600070205080204" pitchFamily="34" charset="-128"/>
              </a:rPr>
              <a:t>Sie haben sich für uns entschieden?</a:t>
            </a:r>
            <a:br>
              <a:rPr lang="de-DE" altLang="de-DE" b="1" dirty="0">
                <a:solidFill>
                  <a:srgbClr val="DA003D"/>
                </a:solidFill>
                <a:latin typeface="Daniel" panose="020B0500000000000000" pitchFamily="34" charset="0"/>
                <a:ea typeface="ＭＳ Ｐゴシック" panose="020B0600070205080204" pitchFamily="34" charset="-128"/>
              </a:rPr>
            </a:br>
            <a:r>
              <a:rPr lang="de-DE" altLang="de-DE" b="1" dirty="0">
                <a:solidFill>
                  <a:srgbClr val="DA003D"/>
                </a:solidFill>
                <a:latin typeface="Daniel" panose="020B0500000000000000" pitchFamily="34" charset="0"/>
                <a:ea typeface="ＭＳ Ｐゴシック" panose="020B0600070205080204" pitchFamily="34" charset="-128"/>
              </a:rPr>
              <a:t>Wie geht es weiter?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C6F3AFE-3C48-47F2-AC18-4D645A8550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218765"/>
            <a:ext cx="12192000" cy="4316259"/>
          </a:xfrm>
        </p:spPr>
        <p:txBody>
          <a:bodyPr>
            <a:normAutofit/>
          </a:bodyPr>
          <a:lstStyle/>
          <a:p>
            <a:pPr algn="l">
              <a:buClr>
                <a:schemeClr val="bg1"/>
              </a:buClr>
            </a:pPr>
            <a:endParaRPr lang="de-DE" sz="2800" dirty="0">
              <a:solidFill>
                <a:schemeClr val="bg1"/>
              </a:solidFill>
              <a:latin typeface="BrownStd Light" panose="00010400010101010101" pitchFamily="50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1E13342-ABF2-4FFE-B203-325E721C8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000" y="0"/>
            <a:ext cx="1440000" cy="55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5020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C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36FC19-C3B9-4F23-A369-C43C408F7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31179"/>
            <a:ext cx="12192000" cy="1126222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 anchorCtr="0">
            <a:noAutofit/>
          </a:bodyPr>
          <a:lstStyle/>
          <a:p>
            <a:r>
              <a:rPr lang="de-DE" altLang="de-DE" sz="4000" b="1" dirty="0">
                <a:solidFill>
                  <a:srgbClr val="DA003D"/>
                </a:solidFill>
                <a:latin typeface="Daniel" panose="020B0500000000000000" pitchFamily="34" charset="0"/>
                <a:ea typeface="ＭＳ Ｐゴシック" panose="020B0600070205080204" pitchFamily="34" charset="-128"/>
              </a:rPr>
              <a:t>Anmeldeverfahren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C6F3AFE-3C48-47F2-AC18-4D645A8550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218765"/>
            <a:ext cx="12192000" cy="4316259"/>
          </a:xfrm>
        </p:spPr>
        <p:txBody>
          <a:bodyPr>
            <a:normAutofit lnSpcReduction="10000"/>
          </a:bodyPr>
          <a:lstStyle/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Eine </a:t>
            </a:r>
            <a:r>
              <a:rPr lang="de-DE" altLang="de-DE" sz="2800" b="1" i="1" dirty="0">
                <a:solidFill>
                  <a:schemeClr val="bg1"/>
                </a:solidFill>
                <a:latin typeface="BrownStd Reclining" pitchFamily="2" charset="77"/>
              </a:rPr>
              <a:t>Anmeldung</a:t>
            </a: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 ist möglich im Zeitraum: </a:t>
            </a:r>
          </a:p>
          <a:p>
            <a:pPr algn="l">
              <a:spcBef>
                <a:spcPct val="50000"/>
              </a:spcBef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	vom </a:t>
            </a:r>
            <a:r>
              <a:rPr lang="de-DE" altLang="de-DE" sz="2800" b="1" i="1" dirty="0">
                <a:solidFill>
                  <a:schemeClr val="bg1"/>
                </a:solidFill>
                <a:latin typeface="BrownStd Reclining" pitchFamily="2" charset="77"/>
              </a:rPr>
              <a:t>01.03.2021 bis 05.03.2021</a:t>
            </a:r>
          </a:p>
          <a:p>
            <a:pPr algn="l">
              <a:spcBef>
                <a:spcPct val="50000"/>
              </a:spcBef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	Jeweils: 8.00 Uhr bis 14.00 Uhr</a:t>
            </a:r>
          </a:p>
          <a:p>
            <a:pPr algn="l">
              <a:spcBef>
                <a:spcPct val="50000"/>
              </a:spcBef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	Am 03.03.2021: Anmeldung bis 18.00 Uhr</a:t>
            </a:r>
          </a:p>
          <a:p>
            <a:pPr algn="l">
              <a:spcBef>
                <a:spcPct val="50000"/>
              </a:spcBef>
            </a:pPr>
            <a:endParaRPr lang="de-DE" altLang="de-DE" sz="2800" i="1" dirty="0">
              <a:solidFill>
                <a:schemeClr val="bg1"/>
              </a:solidFill>
              <a:latin typeface="BrownStd Reclining" pitchFamily="2" charset="77"/>
            </a:endParaRP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Bitte bringen Sie zur Anmeldung mit: 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de-DE" altLang="de-DE" sz="2400" i="1" dirty="0">
                <a:solidFill>
                  <a:schemeClr val="bg1"/>
                </a:solidFill>
                <a:latin typeface="BrownStd Reclining" pitchFamily="2" charset="77"/>
              </a:rPr>
              <a:t> Anmeldeschein der Stadt Köln (von den Grundschulen ausgegeben)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de-DE" altLang="de-DE" sz="2400" i="1" dirty="0">
                <a:solidFill>
                  <a:schemeClr val="bg1"/>
                </a:solidFill>
                <a:latin typeface="BrownStd Reclining" pitchFamily="2" charset="77"/>
              </a:rPr>
              <a:t> Halbjahreszeugnis der 4. Klasse, ggf. Anmeldebogen des EKG (Homepage)</a:t>
            </a:r>
          </a:p>
          <a:p>
            <a:pPr algn="l">
              <a:buClr>
                <a:schemeClr val="bg1"/>
              </a:buClr>
            </a:pPr>
            <a:endParaRPr lang="de-DE" sz="2800" dirty="0">
              <a:solidFill>
                <a:schemeClr val="bg1"/>
              </a:solidFill>
              <a:latin typeface="BrownStd Light" panose="00010400010101010101" pitchFamily="50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1E13342-ABF2-4FFE-B203-325E721C8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000" y="0"/>
            <a:ext cx="1440000" cy="55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6456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C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36FC19-C3B9-4F23-A369-C43C408F7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28985"/>
            <a:ext cx="12192000" cy="154164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 anchorCtr="0">
            <a:noAutofit/>
          </a:bodyPr>
          <a:lstStyle/>
          <a:p>
            <a:r>
              <a:rPr lang="de-DE" altLang="de-DE" sz="3600" b="1" dirty="0">
                <a:solidFill>
                  <a:srgbClr val="DA003D"/>
                </a:solidFill>
                <a:latin typeface="Daniel" panose="020B0500000000000000" pitchFamily="34" charset="0"/>
                <a:ea typeface="ＭＳ Ｐゴシック" panose="020B0600070205080204" pitchFamily="34" charset="-128"/>
              </a:rPr>
              <a:t>Anmeldeverfahren – </a:t>
            </a:r>
            <a:br>
              <a:rPr lang="de-DE" altLang="de-DE" sz="3600" b="1" dirty="0">
                <a:solidFill>
                  <a:srgbClr val="DA003D"/>
                </a:solidFill>
                <a:latin typeface="Daniel" panose="020B0500000000000000" pitchFamily="34" charset="0"/>
                <a:ea typeface="ＭＳ Ｐゴシック" panose="020B0600070205080204" pitchFamily="34" charset="-128"/>
              </a:rPr>
            </a:br>
            <a:r>
              <a:rPr lang="de-DE" altLang="de-DE" sz="3600" b="1" dirty="0">
                <a:solidFill>
                  <a:srgbClr val="DA003D"/>
                </a:solidFill>
                <a:latin typeface="Daniel" panose="020B0500000000000000" pitchFamily="34" charset="0"/>
                <a:ea typeface="ＭＳ Ｐゴシック" panose="020B0600070205080204" pitchFamily="34" charset="-128"/>
              </a:rPr>
              <a:t>Bedeutung der Grundschulempfehlung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C6F3AFE-3C48-47F2-AC18-4D645A8550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218765"/>
            <a:ext cx="12192000" cy="4316259"/>
          </a:xfrm>
        </p:spPr>
        <p:txBody>
          <a:bodyPr>
            <a:normAutofit/>
          </a:bodyPr>
          <a:lstStyle/>
          <a:p>
            <a:pPr algn="l">
              <a:spcBef>
                <a:spcPct val="50000"/>
              </a:spcBef>
            </a:pPr>
            <a:endParaRPr lang="de-DE" altLang="de-DE" sz="2800" i="1" dirty="0">
              <a:solidFill>
                <a:schemeClr val="bg1"/>
              </a:solidFill>
              <a:latin typeface="BrownStd Reclining" pitchFamily="2" charset="77"/>
            </a:endParaRPr>
          </a:p>
          <a:p>
            <a:pPr marL="800100" lvl="1" indent="-3429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Gymnasiale Eignung </a:t>
            </a:r>
          </a:p>
          <a:p>
            <a:pPr lvl="1" algn="l">
              <a:spcBef>
                <a:spcPct val="50000"/>
              </a:spcBef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  <a:cs typeface="Times New Roman" panose="02020603050405020304" pitchFamily="18" charset="0"/>
              </a:rPr>
              <a:t>	→</a:t>
            </a:r>
            <a:r>
              <a:rPr lang="de-DE" altLang="de-DE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kein Beratungsgespräch notwendig</a:t>
            </a:r>
          </a:p>
          <a:p>
            <a:pPr marL="800100" lvl="1" indent="-3429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Eingeschränkte gymnasiale Eignung</a:t>
            </a:r>
          </a:p>
          <a:p>
            <a:pPr algn="l">
              <a:spcBef>
                <a:spcPct val="50000"/>
              </a:spcBef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	-&gt; verpflichtendes Beratungsgespräch (Termine siehe Homepage)</a:t>
            </a:r>
          </a:p>
          <a:p>
            <a:pPr marL="800100" lvl="1" indent="-3429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Eignung für die Haupt- bzw. Realschule</a:t>
            </a:r>
          </a:p>
          <a:p>
            <a:pPr algn="l">
              <a:spcBef>
                <a:spcPct val="50000"/>
              </a:spcBef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	-&gt; verpflichtendes Beratungsgespräch (Termine siehe Homepage)</a:t>
            </a:r>
          </a:p>
          <a:p>
            <a:pPr algn="l">
              <a:buClr>
                <a:schemeClr val="bg1"/>
              </a:buClr>
            </a:pPr>
            <a:endParaRPr lang="de-DE" sz="2800" dirty="0">
              <a:solidFill>
                <a:schemeClr val="bg1"/>
              </a:solidFill>
              <a:latin typeface="BrownStd Light" panose="00010400010101010101" pitchFamily="50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1E13342-ABF2-4FFE-B203-325E721C8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000" y="0"/>
            <a:ext cx="1440000" cy="55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49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C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36FC19-C3B9-4F23-A369-C43C408F7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28403"/>
            <a:ext cx="12192000" cy="1289297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 anchorCtr="0">
            <a:noAutofit/>
          </a:bodyPr>
          <a:lstStyle/>
          <a:p>
            <a:r>
              <a:rPr lang="de-DE" altLang="de-DE" sz="3600" b="1" dirty="0">
                <a:solidFill>
                  <a:srgbClr val="DA003D"/>
                </a:solidFill>
                <a:latin typeface="Daniel" panose="020B0500000000000000" pitchFamily="34" charset="0"/>
                <a:ea typeface="ＭＳ Ｐゴシック" panose="020B0600070205080204" pitchFamily="34" charset="-128"/>
              </a:rPr>
              <a:t>Anmeldeverfahren – Aufnahmekriterien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C6F3AFE-3C48-47F2-AC18-4D645A8550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993901"/>
            <a:ext cx="12192000" cy="4541124"/>
          </a:xfrm>
        </p:spPr>
        <p:txBody>
          <a:bodyPr>
            <a:normAutofit fontScale="92500" lnSpcReduction="20000"/>
          </a:bodyPr>
          <a:lstStyle/>
          <a:p>
            <a:pPr algn="l">
              <a:spcBef>
                <a:spcPct val="50000"/>
              </a:spcBef>
            </a:pPr>
            <a:r>
              <a:rPr lang="de-DE" altLang="de-DE" sz="3000" i="1" dirty="0">
                <a:solidFill>
                  <a:schemeClr val="bg1"/>
                </a:solidFill>
                <a:latin typeface="BrownStd Reclining" pitchFamily="2" charset="77"/>
              </a:rPr>
              <a:t>Landesweit gültige Kriterien (Die Schule entscheidet nach Abschluss des Anmeldeverfahrens, welche Kriterien in welcher Reihenfolge angewendet werden) :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3000" i="1" dirty="0">
                <a:solidFill>
                  <a:schemeClr val="bg1"/>
                </a:solidFill>
                <a:latin typeface="BrownStd Reclining" pitchFamily="2" charset="77"/>
              </a:rPr>
              <a:t>Geschwisterkinder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3000" i="1" dirty="0">
                <a:solidFill>
                  <a:schemeClr val="bg1"/>
                </a:solidFill>
                <a:latin typeface="BrownStd Reclining" pitchFamily="2" charset="77"/>
              </a:rPr>
              <a:t>Ausgewogenes Verhältnis von Mädchen und Jungen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3000" i="1" dirty="0">
                <a:solidFill>
                  <a:schemeClr val="bg1"/>
                </a:solidFill>
                <a:latin typeface="BrownStd Reclining" pitchFamily="2" charset="77"/>
              </a:rPr>
              <a:t>Ausgewogenes Verhältnis von Schülerinnen und Schülern unterschiedlicher Muttersprache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3000" i="1" dirty="0">
                <a:solidFill>
                  <a:schemeClr val="bg1"/>
                </a:solidFill>
                <a:latin typeface="BrownStd Reclining" pitchFamily="2" charset="77"/>
              </a:rPr>
              <a:t>Schulwege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3000" i="1" dirty="0">
                <a:solidFill>
                  <a:schemeClr val="bg1"/>
                </a:solidFill>
                <a:latin typeface="BrownStd Reclining" pitchFamily="2" charset="77"/>
              </a:rPr>
              <a:t>Besuch einer Schule in der Nähe der zuletzt besuchten Grundschule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3000" i="1" dirty="0">
                <a:solidFill>
                  <a:schemeClr val="bg1"/>
                </a:solidFill>
                <a:latin typeface="BrownStd Reclining" pitchFamily="2" charset="77"/>
              </a:rPr>
              <a:t>Losverfahren</a:t>
            </a:r>
          </a:p>
          <a:p>
            <a:pPr algn="l">
              <a:buClr>
                <a:schemeClr val="bg1"/>
              </a:buClr>
            </a:pPr>
            <a:endParaRPr lang="de-DE" sz="2800" dirty="0">
              <a:solidFill>
                <a:schemeClr val="bg1"/>
              </a:solidFill>
              <a:latin typeface="BrownStd Light" panose="00010400010101010101" pitchFamily="50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1E13342-ABF2-4FFE-B203-325E721C8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000" y="0"/>
            <a:ext cx="1440000" cy="55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9185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C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36FC19-C3B9-4F23-A369-C43C408F7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56171"/>
            <a:ext cx="12192000" cy="1289297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 anchorCtr="0">
            <a:noAutofit/>
          </a:bodyPr>
          <a:lstStyle/>
          <a:p>
            <a:r>
              <a:rPr lang="de-DE" altLang="de-DE" sz="3600" b="1" dirty="0">
                <a:solidFill>
                  <a:srgbClr val="DA003D"/>
                </a:solidFill>
                <a:latin typeface="Daniel" panose="020B0500000000000000" pitchFamily="34" charset="0"/>
                <a:ea typeface="ＭＳ Ｐゴシック" panose="020B0600070205080204" pitchFamily="34" charset="-128"/>
              </a:rPr>
              <a:t>Klassenzusammensetzung nach Abschluss des Anmeldeverfahrens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C6F3AFE-3C48-47F2-AC18-4D645A8550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993901"/>
            <a:ext cx="12192000" cy="4541124"/>
          </a:xfrm>
        </p:spPr>
        <p:txBody>
          <a:bodyPr>
            <a:normAutofit lnSpcReduction="10000"/>
          </a:bodyPr>
          <a:lstStyle/>
          <a:p>
            <a:pPr algn="l">
              <a:spcBef>
                <a:spcPct val="50000"/>
              </a:spcBef>
            </a:pPr>
            <a:endParaRPr lang="de-DE" altLang="de-DE" sz="2800" b="1" i="1" dirty="0">
              <a:latin typeface="BrownStd Reclining" pitchFamily="2" charset="77"/>
            </a:endParaRPr>
          </a:p>
          <a:p>
            <a:pPr algn="l">
              <a:spcBef>
                <a:spcPct val="50000"/>
              </a:spcBef>
            </a:pPr>
            <a:r>
              <a:rPr lang="de-DE" altLang="de-DE" sz="2800" b="1" i="1" dirty="0">
                <a:solidFill>
                  <a:schemeClr val="bg1"/>
                </a:solidFill>
                <a:latin typeface="BrownStd Reclining" pitchFamily="2" charset="77"/>
              </a:rPr>
              <a:t>Kriterien am Erich Kästner-Gymnasium für die Zusammensetzung der Klassen: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Leistungsgleiche Klassen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Ausgewogenes Verhältnis von Mädchen und Jungen</a:t>
            </a:r>
          </a:p>
          <a:p>
            <a:pPr marL="457200" indent="-457200" algn="l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Wünsche der Kinder nach zukünftigen </a:t>
            </a:r>
          </a:p>
          <a:p>
            <a:pPr algn="l">
              <a:lnSpc>
                <a:spcPct val="100000"/>
              </a:lnSpc>
              <a:spcBef>
                <a:spcPct val="50000"/>
              </a:spcBef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      Klassenkameraden werden gerne </a:t>
            </a:r>
          </a:p>
          <a:p>
            <a:pPr algn="l">
              <a:lnSpc>
                <a:spcPct val="100000"/>
              </a:lnSpc>
              <a:spcBef>
                <a:spcPct val="50000"/>
              </a:spcBef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      entgegengenommen </a:t>
            </a:r>
          </a:p>
          <a:p>
            <a:pPr algn="l">
              <a:buClr>
                <a:schemeClr val="bg1"/>
              </a:buClr>
            </a:pPr>
            <a:endParaRPr lang="de-DE" sz="2800" dirty="0">
              <a:solidFill>
                <a:schemeClr val="bg1"/>
              </a:solidFill>
              <a:latin typeface="BrownStd Light" panose="00010400010101010101" pitchFamily="50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1E13342-ABF2-4FFE-B203-325E721C8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000" y="0"/>
            <a:ext cx="1440000" cy="55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1106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C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36FC19-C3B9-4F23-A369-C43C408F7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56171"/>
            <a:ext cx="12192000" cy="1289297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 anchorCtr="0">
            <a:noAutofit/>
          </a:bodyPr>
          <a:lstStyle/>
          <a:p>
            <a:r>
              <a:rPr lang="de-DE" altLang="de-DE" b="1" dirty="0">
                <a:solidFill>
                  <a:srgbClr val="DA003D"/>
                </a:solidFill>
                <a:latin typeface="Daniel" panose="020B0500000000000000" pitchFamily="34" charset="0"/>
                <a:ea typeface="ＭＳ Ｐゴシック" panose="020B0600070205080204" pitchFamily="34" charset="-128"/>
              </a:rPr>
              <a:t>Auf Wiedersehen am EKG!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C6F3AFE-3C48-47F2-AC18-4D645A8550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993901"/>
            <a:ext cx="12192000" cy="4541124"/>
          </a:xfrm>
        </p:spPr>
        <p:txBody>
          <a:bodyPr>
            <a:normAutofit/>
          </a:bodyPr>
          <a:lstStyle/>
          <a:p>
            <a:pPr algn="l">
              <a:spcBef>
                <a:spcPct val="50000"/>
              </a:spcBef>
            </a:pPr>
            <a:endParaRPr lang="de-DE" altLang="de-DE" sz="2800" b="1" i="1" dirty="0">
              <a:latin typeface="BrownStd Reclining" pitchFamily="2" charset="77"/>
            </a:endParaRPr>
          </a:p>
          <a:p>
            <a:pPr algn="l">
              <a:buClr>
                <a:schemeClr val="bg1"/>
              </a:buClr>
            </a:pPr>
            <a:endParaRPr lang="de-DE" sz="2800" dirty="0">
              <a:solidFill>
                <a:schemeClr val="bg1"/>
              </a:solidFill>
              <a:latin typeface="BrownStd Light" panose="00010400010101010101" pitchFamily="50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1E13342-ABF2-4FFE-B203-325E721C8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000" y="0"/>
            <a:ext cx="1440000" cy="55220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DFB8FAB-0FBE-457C-96A9-0E3DD19A30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8159" y="2537191"/>
            <a:ext cx="6135682" cy="345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344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C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36FC19-C3B9-4F23-A369-C43C408F7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79991"/>
            <a:ext cx="12192000" cy="2839871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 anchorCtr="0">
            <a:noAutofit/>
          </a:bodyPr>
          <a:lstStyle/>
          <a:p>
            <a:r>
              <a:rPr lang="de-DE" altLang="de-DE" b="1" dirty="0">
                <a:solidFill>
                  <a:srgbClr val="DA003D"/>
                </a:solidFill>
                <a:latin typeface="Daniel" panose="020B0500000000000000" pitchFamily="34" charset="0"/>
                <a:ea typeface="ＭＳ Ｐゴシック" panose="020B0600070205080204" pitchFamily="34" charset="-128"/>
              </a:rPr>
              <a:t>Wie finde ich die richtige Schulform für mein Kind?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C6F3AFE-3C48-47F2-AC18-4D645A8550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218765"/>
            <a:ext cx="12192000" cy="4316259"/>
          </a:xfrm>
        </p:spPr>
        <p:txBody>
          <a:bodyPr>
            <a:normAutofit/>
          </a:bodyPr>
          <a:lstStyle/>
          <a:p>
            <a:pPr algn="l">
              <a:spcBef>
                <a:spcPct val="50000"/>
              </a:spcBef>
            </a:pPr>
            <a:endParaRPr lang="de-DE" altLang="de-DE" sz="2800" i="1" dirty="0">
              <a:latin typeface="BrownStd Reclining" pitchFamily="2" charset="77"/>
            </a:endParaRPr>
          </a:p>
          <a:p>
            <a:pPr algn="l">
              <a:spcBef>
                <a:spcPct val="50000"/>
              </a:spcBef>
            </a:pPr>
            <a:endParaRPr lang="de-DE" sz="2800" dirty="0">
              <a:solidFill>
                <a:schemeClr val="bg1"/>
              </a:solidFill>
              <a:latin typeface="BrownStd Light" panose="00010400010101010101" pitchFamily="50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1E13342-ABF2-4FFE-B203-325E721C8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000" y="0"/>
            <a:ext cx="1440000" cy="55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21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C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36FC19-C3B9-4F23-A369-C43C408F7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54439"/>
            <a:ext cx="12192000" cy="1364326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 anchorCtr="0">
            <a:noAutofit/>
          </a:bodyPr>
          <a:lstStyle/>
          <a:p>
            <a:br>
              <a:rPr lang="de-DE" altLang="de-DE" sz="3600" dirty="0">
                <a:solidFill>
                  <a:srgbClr val="DA003D"/>
                </a:solidFill>
                <a:latin typeface="Daniel" panose="020B0500000000000000" pitchFamily="34" charset="0"/>
                <a:ea typeface="ＭＳ Ｐゴシック" panose="020B0600070205080204" pitchFamily="34" charset="-128"/>
              </a:rPr>
            </a:br>
            <a:r>
              <a:rPr lang="de-DE" altLang="de-DE" sz="4600" b="1" dirty="0">
                <a:solidFill>
                  <a:srgbClr val="DA003D"/>
                </a:solidFill>
                <a:latin typeface="Daniel" panose="020B0500000000000000" pitchFamily="34" charset="0"/>
                <a:ea typeface="ＭＳ Ｐゴシック" panose="020B0600070205080204" pitchFamily="34" charset="-128"/>
              </a:rPr>
              <a:t>Wie finde ich die richtige Schulform für mein Kind?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C6F3AFE-3C48-47F2-AC18-4D645A8550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218765"/>
            <a:ext cx="12192000" cy="4316259"/>
          </a:xfrm>
        </p:spPr>
        <p:txBody>
          <a:bodyPr>
            <a:normAutofit lnSpcReduction="10000"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endParaRPr lang="de-DE" altLang="de-DE" sz="2800" i="1" dirty="0">
              <a:solidFill>
                <a:schemeClr val="bg1"/>
              </a:solidFill>
              <a:latin typeface="BrownStd Reclining" pitchFamily="2" charset="77"/>
            </a:endParaRP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Beratung durch das Grundschulgutachten 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Berücksichtigung individueller Aspekte</a:t>
            </a:r>
          </a:p>
          <a:p>
            <a:pPr algn="l">
              <a:spcBef>
                <a:spcPct val="50000"/>
              </a:spcBef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	- 	Leistungsmöglichkeiten und Leistungsentwicklung des 			Kindes</a:t>
            </a:r>
          </a:p>
          <a:p>
            <a:pPr algn="l">
              <a:spcBef>
                <a:spcPct val="50000"/>
              </a:spcBef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	- 	Arbeitsverhalten, Selbstständigkeit und Motivation </a:t>
            </a:r>
          </a:p>
          <a:p>
            <a:pPr algn="l">
              <a:spcBef>
                <a:spcPct val="50000"/>
              </a:spcBef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	-	Häusliche Unterstützung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  <a:cs typeface="Times New Roman" panose="02020603050405020304" pitchFamily="18" charset="0"/>
              </a:rPr>
              <a:t>Beratungsgespräch am Erich Kästner-Gymnasium</a:t>
            </a:r>
            <a:endParaRPr lang="de-DE" altLang="de-DE" sz="2800" i="1" dirty="0">
              <a:solidFill>
                <a:schemeClr val="bg1"/>
              </a:solidFill>
              <a:latin typeface="BrownStd Reclining" pitchFamily="2" charset="77"/>
            </a:endParaRPr>
          </a:p>
          <a:p>
            <a:pPr algn="l">
              <a:buClr>
                <a:schemeClr val="bg1"/>
              </a:buClr>
            </a:pPr>
            <a:endParaRPr lang="de-DE" sz="2800" dirty="0">
              <a:solidFill>
                <a:schemeClr val="bg1"/>
              </a:solidFill>
              <a:latin typeface="BrownStd Light" panose="00010400010101010101" pitchFamily="50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1E13342-ABF2-4FFE-B203-325E721C8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000" y="0"/>
            <a:ext cx="1440000" cy="55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16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C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36FC19-C3B9-4F23-A369-C43C408F7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89548"/>
            <a:ext cx="12192000" cy="1367853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 anchorCtr="0">
            <a:normAutofit fontScale="90000"/>
          </a:bodyPr>
          <a:lstStyle/>
          <a:p>
            <a:r>
              <a:rPr lang="de-DE" altLang="de-DE" sz="4600" b="1" dirty="0">
                <a:solidFill>
                  <a:srgbClr val="DA003D"/>
                </a:solidFill>
                <a:latin typeface="Daniel" panose="020B0500000000000000" pitchFamily="34" charset="0"/>
                <a:ea typeface="ＭＳ Ｐゴシック" panose="020B0600070205080204" pitchFamily="34" charset="-128"/>
              </a:rPr>
              <a:t>Welche sind die besonderen Anforderungen des Gymnasiums?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C6F3AFE-3C48-47F2-AC18-4D645A8550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194747"/>
            <a:ext cx="12192000" cy="4340278"/>
          </a:xfrm>
        </p:spPr>
        <p:txBody>
          <a:bodyPr>
            <a:norm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endParaRPr lang="de-DE" altLang="de-DE" sz="2800" i="1" dirty="0">
              <a:solidFill>
                <a:schemeClr val="bg1"/>
              </a:solidFill>
              <a:latin typeface="BrownStd Reclining" pitchFamily="2" charset="77"/>
              <a:sym typeface="Symbol" pitchFamily="2" charset="2"/>
            </a:endParaRP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  <a:sym typeface="Symbol" pitchFamily="2" charset="2"/>
              </a:rPr>
              <a:t>Selbstständigkeit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  <a:sym typeface="Symbol" pitchFamily="2" charset="2"/>
              </a:rPr>
              <a:t>Lernen in größeren Schritten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  <a:sym typeface="Symbol" pitchFamily="2" charset="2"/>
              </a:rPr>
              <a:t>höheres Arbeitstempo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  <a:sym typeface="Symbol" pitchFamily="2" charset="2"/>
              </a:rPr>
              <a:t>größere Komplexität der Aufgaben und Texte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  <a:sym typeface="Symbol" pitchFamily="2" charset="2"/>
              </a:rPr>
              <a:t>Bedeutung der zweiten Fremdsprache</a:t>
            </a:r>
            <a:endParaRPr lang="de-DE" altLang="de-DE" sz="2800" i="1" dirty="0">
              <a:solidFill>
                <a:schemeClr val="bg1"/>
              </a:solidFill>
              <a:latin typeface="BrownStd Reclining" pitchFamily="2" charset="77"/>
            </a:endParaRPr>
          </a:p>
          <a:p>
            <a:pPr algn="l">
              <a:buClr>
                <a:schemeClr val="bg1"/>
              </a:buClr>
            </a:pPr>
            <a:endParaRPr lang="de-DE" sz="2800" dirty="0">
              <a:solidFill>
                <a:schemeClr val="bg1"/>
              </a:solidFill>
              <a:latin typeface="BrownStd Light" panose="00010400010101010101" pitchFamily="50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1E13342-ABF2-4FFE-B203-325E721C8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000" y="0"/>
            <a:ext cx="1440000" cy="55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6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C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36FC19-C3B9-4F23-A369-C43C408F7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704538"/>
            <a:ext cx="12192000" cy="1352863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 anchorCtr="0">
            <a:normAutofit/>
          </a:bodyPr>
          <a:lstStyle/>
          <a:p>
            <a:r>
              <a:rPr lang="de-DE" altLang="de-DE" sz="4000" b="1" dirty="0">
                <a:solidFill>
                  <a:srgbClr val="DA003D"/>
                </a:solidFill>
                <a:latin typeface="Daniel" panose="020B0500000000000000" pitchFamily="34" charset="0"/>
                <a:ea typeface="ＭＳ Ｐゴシック" panose="020B0600070205080204" pitchFamily="34" charset="-128"/>
              </a:rPr>
              <a:t>Fachgebundene Unterstützungsmöglichkeiten </a:t>
            </a:r>
            <a:br>
              <a:rPr lang="de-DE" altLang="de-DE" sz="4000" b="1" dirty="0">
                <a:solidFill>
                  <a:srgbClr val="DA003D"/>
                </a:solidFill>
                <a:latin typeface="Daniel" panose="020B0500000000000000" pitchFamily="34" charset="0"/>
                <a:ea typeface="ＭＳ Ｐゴシック" panose="020B0600070205080204" pitchFamily="34" charset="-128"/>
              </a:rPr>
            </a:br>
            <a:r>
              <a:rPr lang="de-DE" altLang="de-DE" sz="4000" b="1" dirty="0">
                <a:solidFill>
                  <a:srgbClr val="DA003D"/>
                </a:solidFill>
                <a:latin typeface="Daniel" panose="020B0500000000000000" pitchFamily="34" charset="0"/>
                <a:ea typeface="ＭＳ Ｐゴシック" panose="020B0600070205080204" pitchFamily="34" charset="-128"/>
              </a:rPr>
              <a:t>für mein Kind am EKG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C6F3AFE-3C48-47F2-AC18-4D645A8550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218765"/>
            <a:ext cx="12192000" cy="4316259"/>
          </a:xfrm>
        </p:spPr>
        <p:txBody>
          <a:bodyPr>
            <a:normAutofit fontScale="92500" lnSpcReduction="20000"/>
          </a:bodyPr>
          <a:lstStyle/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Rechtschreibdiagnosetest mit anschließendem individuellen    Förderprogramm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Ergänzungsunterricht zur Leistungsförderung</a:t>
            </a:r>
          </a:p>
          <a:p>
            <a:pPr algn="l">
              <a:spcBef>
                <a:spcPct val="50000"/>
              </a:spcBef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	-	5: Schwerpunkt Deutsch</a:t>
            </a:r>
          </a:p>
          <a:p>
            <a:pPr algn="l">
              <a:spcBef>
                <a:spcPct val="50000"/>
              </a:spcBef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	-	6: Schwerpunkt Englisch und Mathematik</a:t>
            </a:r>
          </a:p>
          <a:p>
            <a:pPr algn="l">
              <a:spcBef>
                <a:spcPct val="50000"/>
              </a:spcBef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	-	7: Schwerpunkt Französisch und Latein</a:t>
            </a:r>
          </a:p>
          <a:p>
            <a:pPr algn="l">
              <a:spcBef>
                <a:spcPct val="50000"/>
              </a:spcBef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	-	8-10: Schwerpunkt in den Hauptfächern</a:t>
            </a:r>
          </a:p>
          <a:p>
            <a:pPr marL="457200" indent="-457200" algn="l">
              <a:lnSpc>
                <a:spcPct val="11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  <a:cs typeface="Times New Roman" panose="02020603050405020304" pitchFamily="18" charset="0"/>
              </a:rPr>
              <a:t>Förderunterricht in den Hauptfächern</a:t>
            </a:r>
          </a:p>
          <a:p>
            <a:pPr marL="457200" indent="-457200" algn="l">
              <a:lnSpc>
                <a:spcPct val="11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  <a:cs typeface="Times New Roman" panose="02020603050405020304" pitchFamily="18" charset="0"/>
              </a:rPr>
              <a:t>Individuelle Förderung im Rahmen des Fachunterrichts</a:t>
            </a:r>
          </a:p>
          <a:p>
            <a:pPr algn="l">
              <a:lnSpc>
                <a:spcPct val="110000"/>
              </a:lnSpc>
              <a:spcBef>
                <a:spcPct val="50000"/>
              </a:spcBef>
            </a:pPr>
            <a:endParaRPr lang="de-DE" altLang="de-DE" sz="2800" i="1" dirty="0">
              <a:latin typeface="BrownStd Reclining" pitchFamily="2" charset="77"/>
            </a:endParaRPr>
          </a:p>
          <a:p>
            <a:pPr algn="l">
              <a:buClr>
                <a:schemeClr val="bg1"/>
              </a:buClr>
            </a:pPr>
            <a:endParaRPr lang="de-DE" sz="2800" dirty="0">
              <a:solidFill>
                <a:schemeClr val="bg1"/>
              </a:solidFill>
              <a:latin typeface="BrownStd Light" panose="00010400010101010101" pitchFamily="50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1E13342-ABF2-4FFE-B203-325E721C8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000" y="0"/>
            <a:ext cx="1440000" cy="55220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909ADF6-3873-4E4A-8708-22D40D7EBF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7796" y="2828894"/>
            <a:ext cx="1693825" cy="15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2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C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36FC19-C3B9-4F23-A369-C43C408F7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89548"/>
            <a:ext cx="12192000" cy="1367853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 anchorCtr="0">
            <a:noAutofit/>
          </a:bodyPr>
          <a:lstStyle/>
          <a:p>
            <a:r>
              <a:rPr lang="de-DE" altLang="de-DE" sz="4000" b="1" dirty="0">
                <a:solidFill>
                  <a:srgbClr val="DA003D"/>
                </a:solidFill>
                <a:latin typeface="Daniel" panose="020B0500000000000000" pitchFamily="34" charset="0"/>
                <a:ea typeface="ＭＳ Ｐゴシック" panose="020B0600070205080204" pitchFamily="34" charset="-128"/>
              </a:rPr>
              <a:t>Fachübergreifende Unterstützungsmöglichkeiten am EKG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C6F3AFE-3C48-47F2-AC18-4D645A8550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682" y="2185374"/>
            <a:ext cx="12192000" cy="4316259"/>
          </a:xfrm>
        </p:spPr>
        <p:txBody>
          <a:bodyPr>
            <a:normAutofit/>
          </a:bodyPr>
          <a:lstStyle/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Methodentraining (Hausaufgaben einteilen, Klassenarbeiten vorbereiten…)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Medienkompetenztraining/Computerführerschein Klasse 5 und 6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Medienpass NRW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Lernpaten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Schüler helfen Schülern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800" i="1" dirty="0">
                <a:solidFill>
                  <a:schemeClr val="bg1"/>
                </a:solidFill>
                <a:latin typeface="BrownStd Reclining" pitchFamily="2" charset="77"/>
              </a:rPr>
              <a:t>Leseförderung (Antolin, Lesenacht…)</a:t>
            </a:r>
          </a:p>
          <a:p>
            <a:pPr algn="l">
              <a:spcBef>
                <a:spcPct val="50000"/>
              </a:spcBef>
            </a:pPr>
            <a:endParaRPr lang="de-DE" altLang="de-DE" sz="2800" i="1" dirty="0">
              <a:latin typeface="BrownStd Reclining" pitchFamily="2" charset="77"/>
            </a:endParaRPr>
          </a:p>
          <a:p>
            <a:pPr algn="l">
              <a:buClr>
                <a:schemeClr val="bg1"/>
              </a:buClr>
            </a:pPr>
            <a:endParaRPr lang="de-DE" sz="2800" dirty="0">
              <a:solidFill>
                <a:schemeClr val="bg1"/>
              </a:solidFill>
              <a:latin typeface="BrownStd Light" panose="00010400010101010101" pitchFamily="50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1E13342-ABF2-4FFE-B203-325E721C8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000" y="0"/>
            <a:ext cx="1440000" cy="55220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748AEA5-CA41-45CC-A948-BACC2AC8C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6000" y="3928898"/>
            <a:ext cx="3480253" cy="235577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31CBE64-E625-495A-B215-490A57BD5D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6022" y="3928898"/>
            <a:ext cx="1511939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8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C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36FC19-C3B9-4F23-A369-C43C408F7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31178"/>
            <a:ext cx="12192000" cy="3146147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 anchorCtr="0">
            <a:noAutofit/>
          </a:bodyPr>
          <a:lstStyle/>
          <a:p>
            <a:pPr>
              <a:spcBef>
                <a:spcPct val="50000"/>
              </a:spcBef>
            </a:pPr>
            <a:br>
              <a:rPr lang="de-DE" altLang="de-DE" dirty="0">
                <a:solidFill>
                  <a:srgbClr val="DA003D"/>
                </a:solidFill>
                <a:latin typeface="Daniel" panose="020B0500000000000000" pitchFamily="34" charset="0"/>
              </a:rPr>
            </a:br>
            <a:r>
              <a:rPr lang="de-DE" altLang="de-DE" b="1" dirty="0">
                <a:solidFill>
                  <a:srgbClr val="DA003D"/>
                </a:solidFill>
                <a:latin typeface="Daniel" panose="020B0500000000000000" pitchFamily="34" charset="0"/>
              </a:rPr>
              <a:t>Ist das Erich Kästner – Gymnasium die richtige Schule für mein Kind? </a:t>
            </a:r>
            <a:br>
              <a:rPr lang="de-DE" altLang="de-DE" sz="3600" dirty="0">
                <a:solidFill>
                  <a:srgbClr val="DA003D"/>
                </a:solidFill>
                <a:latin typeface="Daniel" panose="020B0500000000000000" pitchFamily="34" charset="0"/>
              </a:rPr>
            </a:br>
            <a:endParaRPr lang="de-DE" altLang="de-DE" sz="3600" dirty="0">
              <a:solidFill>
                <a:srgbClr val="DA003D"/>
              </a:solidFill>
              <a:latin typeface="Daniel" panose="020B0500000000000000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C6F3AFE-3C48-47F2-AC18-4D645A8550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682" y="3028013"/>
            <a:ext cx="12192000" cy="3473620"/>
          </a:xfrm>
        </p:spPr>
        <p:txBody>
          <a:bodyPr>
            <a:norm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endParaRPr lang="de-DE" altLang="de-DE" sz="2800" i="1" dirty="0">
              <a:latin typeface="BrownStd Reclining" pitchFamily="2" charset="77"/>
            </a:endParaRPr>
          </a:p>
          <a:p>
            <a:pPr algn="l">
              <a:buClr>
                <a:schemeClr val="bg1"/>
              </a:buClr>
            </a:pPr>
            <a:endParaRPr lang="de-DE" sz="2800" dirty="0">
              <a:solidFill>
                <a:schemeClr val="bg1"/>
              </a:solidFill>
              <a:latin typeface="BrownStd Light" panose="00010400010101010101" pitchFamily="50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1E13342-ABF2-4FFE-B203-325E721C8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000" y="0"/>
            <a:ext cx="1440000" cy="55220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1959F8F-26C9-45FE-8E39-2018BD973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8096" y="3798000"/>
            <a:ext cx="4584900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5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C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36FC19-C3B9-4F23-A369-C43C408F7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52204"/>
            <a:ext cx="12192000" cy="144169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 anchorCtr="0">
            <a:noAutofit/>
          </a:bodyPr>
          <a:lstStyle/>
          <a:p>
            <a:r>
              <a:rPr lang="de-DE" altLang="de-DE" sz="4000" b="1" dirty="0">
                <a:solidFill>
                  <a:srgbClr val="DA003D"/>
                </a:solidFill>
                <a:latin typeface="Daniel" panose="020B0500000000000000" pitchFamily="34" charset="0"/>
                <a:ea typeface="ＭＳ Ｐゴシック" panose="020B0600070205080204" pitchFamily="34" charset="-128"/>
              </a:rPr>
              <a:t>Schulwahlkriterium Nr. 1: Sanfter Übergang </a:t>
            </a:r>
            <a:br>
              <a:rPr lang="de-DE" altLang="de-DE" sz="4000" b="1" dirty="0">
                <a:solidFill>
                  <a:srgbClr val="DA003D"/>
                </a:solidFill>
                <a:latin typeface="Daniel" panose="020B0500000000000000" pitchFamily="34" charset="0"/>
                <a:ea typeface="ＭＳ Ｐゴシック" panose="020B0600070205080204" pitchFamily="34" charset="-128"/>
              </a:rPr>
            </a:br>
            <a:r>
              <a:rPr lang="de-DE" altLang="de-DE" sz="4000" b="1" dirty="0">
                <a:solidFill>
                  <a:srgbClr val="DA003D"/>
                </a:solidFill>
                <a:latin typeface="Daniel" panose="020B0500000000000000" pitchFamily="34" charset="0"/>
                <a:ea typeface="ＭＳ Ｐゴシック" panose="020B0600070205080204" pitchFamily="34" charset="-128"/>
              </a:rPr>
              <a:t>von der Grundschule zum Gymnasium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C6F3AFE-3C48-47F2-AC18-4D645A8550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993901"/>
            <a:ext cx="12192000" cy="4541124"/>
          </a:xfrm>
        </p:spPr>
        <p:txBody>
          <a:bodyPr>
            <a:normAutofit/>
          </a:bodyPr>
          <a:lstStyle/>
          <a:p>
            <a:pPr algn="l">
              <a:spcBef>
                <a:spcPct val="50000"/>
              </a:spcBef>
            </a:pPr>
            <a:r>
              <a:rPr lang="de-DE" altLang="de-DE" sz="2800" i="1" dirty="0">
                <a:latin typeface="BrownStd Reclining" pitchFamily="2" charset="77"/>
              </a:rPr>
              <a:t>	</a:t>
            </a:r>
            <a:endParaRPr lang="de-DE" altLang="de-DE" sz="2800" i="1" dirty="0">
              <a:solidFill>
                <a:schemeClr val="bg1"/>
              </a:solidFill>
              <a:latin typeface="BrownStd Reclining" pitchFamily="2" charset="77"/>
            </a:endParaRPr>
          </a:p>
          <a:p>
            <a:pPr marL="800100" lvl="1" indent="-3429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600" i="1" dirty="0">
                <a:solidFill>
                  <a:schemeClr val="bg1"/>
                </a:solidFill>
                <a:latin typeface="BrownStd Reclining" pitchFamily="2" charset="77"/>
              </a:rPr>
              <a:t>Kennenlernnachmittag bereits vor Ende der Grundschulzeit</a:t>
            </a:r>
          </a:p>
          <a:p>
            <a:pPr marL="800100" lvl="1" indent="-3429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600" i="1" dirty="0">
                <a:solidFill>
                  <a:schemeClr val="bg1"/>
                </a:solidFill>
                <a:latin typeface="BrownStd Reclining" pitchFamily="2" charset="77"/>
              </a:rPr>
              <a:t>Einführungswoche „Meine neue Schule“</a:t>
            </a:r>
          </a:p>
          <a:p>
            <a:pPr marL="800100" lvl="1" indent="-3429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600" i="1" dirty="0">
                <a:solidFill>
                  <a:schemeClr val="bg1"/>
                </a:solidFill>
                <a:latin typeface="BrownStd Reclining" pitchFamily="2" charset="77"/>
              </a:rPr>
              <a:t>Paten aus der Klasse 8</a:t>
            </a:r>
          </a:p>
          <a:p>
            <a:pPr marL="800100" lvl="1" indent="-3429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600" i="1" dirty="0">
                <a:solidFill>
                  <a:schemeClr val="bg1"/>
                </a:solidFill>
                <a:latin typeface="BrownStd Reclining" pitchFamily="2" charset="77"/>
              </a:rPr>
              <a:t>Kennenlernwandertag</a:t>
            </a:r>
          </a:p>
          <a:p>
            <a:pPr marL="800100" lvl="1" indent="-3429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600" i="1" dirty="0">
                <a:solidFill>
                  <a:schemeClr val="bg1"/>
                </a:solidFill>
                <a:latin typeface="BrownStd Reclining" pitchFamily="2" charset="77"/>
              </a:rPr>
              <a:t>Klassenfahrt</a:t>
            </a:r>
          </a:p>
          <a:p>
            <a:pPr marL="800100" lvl="1" indent="-3429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600" i="1" dirty="0">
                <a:solidFill>
                  <a:schemeClr val="bg1"/>
                </a:solidFill>
                <a:latin typeface="BrownStd Reclining" pitchFamily="2" charset="77"/>
              </a:rPr>
              <a:t>Gemeinsame Konferenzen mit den </a:t>
            </a:r>
            <a:r>
              <a:rPr lang="de-DE" altLang="de-DE" sz="2600" i="1" dirty="0" err="1">
                <a:solidFill>
                  <a:schemeClr val="bg1"/>
                </a:solidFill>
                <a:latin typeface="BrownStd Reclining" pitchFamily="2" charset="77"/>
              </a:rPr>
              <a:t>GrundschullehrerInnen</a:t>
            </a:r>
            <a:endParaRPr lang="de-DE" altLang="de-DE" sz="2600" i="1" dirty="0">
              <a:solidFill>
                <a:schemeClr val="bg1"/>
              </a:solidFill>
              <a:latin typeface="BrownStd Reclining" pitchFamily="2" charset="77"/>
            </a:endParaRPr>
          </a:p>
          <a:p>
            <a:pPr algn="l">
              <a:buClr>
                <a:schemeClr val="bg1"/>
              </a:buClr>
            </a:pPr>
            <a:endParaRPr lang="de-DE" sz="2800" dirty="0">
              <a:solidFill>
                <a:schemeClr val="bg1"/>
              </a:solidFill>
              <a:latin typeface="BrownStd Light" panose="00010400010101010101" pitchFamily="50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1E13342-ABF2-4FFE-B203-325E721C8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000" y="0"/>
            <a:ext cx="1440000" cy="55220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408DA20-7E3F-4DBF-AC3D-2D31545CA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5816" y="3011164"/>
            <a:ext cx="3316408" cy="221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21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signEK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ignEKG" id="{76754A06-911D-4C49-B1FB-07AD94381132}" vid="{58EF4A5D-2F7A-4E12-A021-4DAFA84F61F0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DesignEKG</Template>
  <TotalTime>0</TotalTime>
  <Words>980</Words>
  <Application>Microsoft Office PowerPoint</Application>
  <PresentationFormat>Breitbild</PresentationFormat>
  <Paragraphs>250</Paragraphs>
  <Slides>29</Slides>
  <Notes>29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8" baseType="lpstr">
      <vt:lpstr>Arial</vt:lpstr>
      <vt:lpstr>BrownStd Light</vt:lpstr>
      <vt:lpstr>BrownStd Reclining</vt:lpstr>
      <vt:lpstr>Calibri</vt:lpstr>
      <vt:lpstr>Calibri Light</vt:lpstr>
      <vt:lpstr>Daniel</vt:lpstr>
      <vt:lpstr>Symbol</vt:lpstr>
      <vt:lpstr>Times New Roman</vt:lpstr>
      <vt:lpstr>DesignEKG</vt:lpstr>
      <vt:lpstr>Informationen für Grundschuleltern</vt:lpstr>
      <vt:lpstr> Hierüber möchten wir Sie informieren:</vt:lpstr>
      <vt:lpstr>Wie finde ich die richtige Schulform für mein Kind?</vt:lpstr>
      <vt:lpstr> Wie finde ich die richtige Schulform für mein Kind?</vt:lpstr>
      <vt:lpstr>Welche sind die besonderen Anforderungen des Gymnasiums? </vt:lpstr>
      <vt:lpstr>Fachgebundene Unterstützungsmöglichkeiten  für mein Kind am EKG</vt:lpstr>
      <vt:lpstr>Fachübergreifende Unterstützungsmöglichkeiten am EKG</vt:lpstr>
      <vt:lpstr> Ist das Erich Kästner – Gymnasium die richtige Schule für mein Kind?  </vt:lpstr>
      <vt:lpstr>Schulwahlkriterium Nr. 1: Sanfter Übergang  von der Grundschule zum Gymnasium </vt:lpstr>
      <vt:lpstr>Schulwahlkriterium Nr. 2: Größe der Schule </vt:lpstr>
      <vt:lpstr>Schulwahlkriterium Nr.3: Soziales Miteinander</vt:lpstr>
      <vt:lpstr>Schulwahlkriterium Nr.4: Talentförderung</vt:lpstr>
      <vt:lpstr>So leben und lernen wir in Niehl</vt:lpstr>
      <vt:lpstr>Atmosphäre</vt:lpstr>
      <vt:lpstr>Ausstattung</vt:lpstr>
      <vt:lpstr>Sprachen</vt:lpstr>
      <vt:lpstr>  Kultur</vt:lpstr>
      <vt:lpstr>Berufsorientierung</vt:lpstr>
      <vt:lpstr>Begabtenförderung</vt:lpstr>
      <vt:lpstr>Sportangebote</vt:lpstr>
      <vt:lpstr>Engagement </vt:lpstr>
      <vt:lpstr>Brauchtum</vt:lpstr>
      <vt:lpstr>Nachmittagsbetreuung</vt:lpstr>
      <vt:lpstr>Sie haben sich für uns entschieden? Wie geht es weiter?</vt:lpstr>
      <vt:lpstr>Anmeldeverfahren</vt:lpstr>
      <vt:lpstr>Anmeldeverfahren –  Bedeutung der Grundschulempfehlung</vt:lpstr>
      <vt:lpstr>Anmeldeverfahren – Aufnahmekriterien</vt:lpstr>
      <vt:lpstr>Klassenzusammensetzung nach Abschluss des Anmeldeverfahrens</vt:lpstr>
      <vt:lpstr>Auf Wiedersehen am EKG!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Nicole</dc:creator>
  <cp:lastModifiedBy>Nicole Hoffmann</cp:lastModifiedBy>
  <cp:revision>86</cp:revision>
  <dcterms:created xsi:type="dcterms:W3CDTF">2018-09-11T11:18:23Z</dcterms:created>
  <dcterms:modified xsi:type="dcterms:W3CDTF">2020-11-25T10:08:29Z</dcterms:modified>
</cp:coreProperties>
</file>