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2" r:id="rId9"/>
    <p:sldId id="261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27"/>
  </p:normalViewPr>
  <p:slideViewPr>
    <p:cSldViewPr snapToGrid="0" snapToObjects="1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7E5A57-BB29-B842-9BA4-24B5E0E71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0D2FE37-A6D5-BB40-971A-DD750D19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227332-4F25-B74B-A944-E9ADC2C7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B277AA-DAED-9540-AE15-A2B63F5D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456622-9F55-9142-9546-3C48CAB4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05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204B6-F511-0348-98FB-2C62A8ED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D2F373-445B-DC4D-80BF-FC11F4E35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0CAB9B-C62E-3748-940B-9D4FF7F0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958844-2027-5F44-A87F-CD32E7D7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111E09-AE01-9547-9AB1-90711F99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19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641FFC2-EE34-5C4D-A4C3-1D9C6ECCA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43E8FDD-2B41-6244-B1C6-C3388BA9A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D13765-C79F-ED4C-A83C-F5BB0537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68A863-6C12-0D4B-B92C-463D4271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AB999A-C414-A241-9264-97052260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66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7DF7D-30E3-3444-A2DD-8453EA0B1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BC0C81-471E-004A-809F-11635B521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DF4215-E85F-0B46-A960-A707B11F7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0A71C2-9DDE-004D-9C22-C04509C73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6B7B8F-5495-5443-A762-814E8CD6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47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15769-EE60-8942-9B10-9289C495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F6A332-79AE-F447-8290-BE35C80EE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C66CB-01FF-A844-A890-0F5C2180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E4517C-CCE5-404D-A516-E42EA206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4A29D1-731D-904E-A46C-AB3449096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63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B153C-8AB9-6647-85A2-91E07F8C7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4FF4A5-0D1A-9E47-ACE2-652BA5796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8BA8F4-4183-0342-9EA2-DE69F46A9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572231-F4F8-4A48-8BA6-4F57CF932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0429297-E5CD-5D4E-86B4-29AC13EC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CE7D30-A4BE-3848-B51D-3F76BD08C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41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ED586-47E9-0049-AF8E-100ED3B8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5DD14C-4DA8-8F41-9C06-9C5056C83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DC03BD-9BFC-404D-AD43-05B12D2B9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6CB29D-1B3D-DA43-B45D-962F3BFF4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8667B77-0F8A-A24D-A1D3-D921879B9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6E262E-490C-3E47-8155-16510AC1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ABA932-73F8-B448-BD01-D95841E5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766123F-8337-BC40-AE38-297FF2D4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26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E484A8-79B1-6C44-9C5C-C5DC69E9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C4D1AC-1252-664D-929C-EFEAD063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CDA518-F3AB-3A48-AB69-139ED9E6B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F6AC-8C9C-934A-944B-3EC1CC26C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58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2B0AC6-7A59-184E-B2AE-AB3C28DA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2EB970-771B-654C-9EAC-BF069DC43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91B77A-A27C-FC4F-B1C3-08E3DD37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C6A85-C84B-9243-BB5C-F2D670FE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F4F795-5308-B147-91AC-D145CC6B8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58069E-BA3B-234B-ACDE-6BE158954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98DB65-B32A-3640-AD0E-52317CF8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81BFFB-7F35-5847-80E3-72F87E41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C719FB-6BA6-C840-B85A-5976313E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24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C0059-EC12-A744-82CF-9EE6F409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A3E58B3-BFA9-E645-8925-116E80C9A4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01718C-F47F-AA48-9138-BBD7FEE10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F9169D-F5CE-814B-AD20-53C07DD6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8B5EDD-F046-B04A-8497-69A836E0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1BCA69-906F-B847-A6EB-AE806C26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56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0C89C0B-DF27-964C-9DAB-02CE8458C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2F7EE8-1CA6-1941-88DD-368568001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D0D312-0BBE-3747-8981-301F07803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C246A-9A49-344C-9E02-CBDB14F17F75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4A35BF-95C5-244B-A950-953749BDE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E6A9EF-110C-B545-AC0D-3C30DEB4D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17A4F-934A-3845-9DEA-8231DCB172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40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11" Type="http://schemas.openxmlformats.org/officeDocument/2006/relationships/image" Target="../media/image15.jpg"/><Relationship Id="rId5" Type="http://schemas.openxmlformats.org/officeDocument/2006/relationships/image" Target="../media/image10.jpg"/><Relationship Id="rId10" Type="http://schemas.openxmlformats.org/officeDocument/2006/relationships/image" Target="../media/image1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carmen.hess@hfmt-koeln.de" TargetMode="External"/><Relationship Id="rId2" Type="http://schemas.openxmlformats.org/officeDocument/2006/relationships/hyperlink" Target="mailto:menking-baur@ekg-koeln.d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F2AC8-6D2C-1C4E-A7F0-06F8771B37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Informationen zur Bläser-AG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1A82736-9EF5-5C4A-A6CB-7B70C0300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Erich-Kästner-Gymnasium, Schuljahr 20/21</a:t>
            </a:r>
          </a:p>
        </p:txBody>
      </p:sp>
    </p:spTree>
    <p:extLst>
      <p:ext uri="{BB962C8B-B14F-4D97-AF65-F5344CB8AC3E}">
        <p14:creationId xmlns:p14="http://schemas.microsoft.com/office/powerpoint/2010/main" val="428137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E4C70-C845-C843-856A-57FC2F569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Eckdaten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C59836-4395-5840-9EA5-FF47E51F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967"/>
            <a:ext cx="10515600" cy="4602996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+mj-lt"/>
              </a:rPr>
              <a:t>Bläser-AG = Kooperationsprojekt von </a:t>
            </a:r>
            <a:r>
              <a:rPr lang="de-DE" sz="2400" b="1" dirty="0">
                <a:latin typeface="+mj-lt"/>
              </a:rPr>
              <a:t>EKG und Rheinischer Musikschule</a:t>
            </a:r>
          </a:p>
          <a:p>
            <a:pPr marL="0" indent="0">
              <a:buNone/>
            </a:pPr>
            <a:endParaRPr lang="de-DE" sz="1000" dirty="0">
              <a:latin typeface="+mj-lt"/>
            </a:endParaRPr>
          </a:p>
          <a:p>
            <a:r>
              <a:rPr lang="de-DE" sz="2400" b="1" dirty="0">
                <a:latin typeface="+mj-lt"/>
              </a:rPr>
              <a:t>Anmeldung bis </a:t>
            </a:r>
            <a:r>
              <a:rPr lang="de-DE" sz="2400" b="1" dirty="0">
                <a:solidFill>
                  <a:srgbClr val="C00000"/>
                </a:solidFill>
                <a:latin typeface="+mj-lt"/>
              </a:rPr>
              <a:t>15. Juni 2020 </a:t>
            </a:r>
            <a:r>
              <a:rPr lang="de-DE" sz="2400" dirty="0">
                <a:latin typeface="+mj-lt"/>
              </a:rPr>
              <a:t>(Formular persönlich/postalisch im Sekretariat einreichen) </a:t>
            </a:r>
            <a:r>
              <a:rPr lang="de-DE" sz="2400" dirty="0">
                <a:latin typeface="+mj-lt"/>
                <a:sym typeface="Wingdings" pitchFamily="2" charset="2"/>
              </a:rPr>
              <a:t> Weiterleitung an Rheinische Musikschule + Vertragsabschluss</a:t>
            </a:r>
          </a:p>
          <a:p>
            <a:pPr marL="0" indent="0">
              <a:buNone/>
            </a:pPr>
            <a:endParaRPr lang="de-DE" sz="1000" dirty="0">
              <a:latin typeface="+mj-lt"/>
              <a:sym typeface="Wingdings" pitchFamily="2" charset="2"/>
            </a:endParaRPr>
          </a:p>
          <a:p>
            <a:r>
              <a:rPr lang="de-DE" sz="2400" b="1" dirty="0">
                <a:latin typeface="+mj-lt"/>
              </a:rPr>
              <a:t>Unterrichtstermin: </a:t>
            </a:r>
            <a:r>
              <a:rPr lang="de-DE" sz="2400" dirty="0">
                <a:latin typeface="+mj-lt"/>
              </a:rPr>
              <a:t>wöchentlich dienstags, 14:00-15:30 Uhr (ab 18. oder 25. Au-</a:t>
            </a:r>
            <a:r>
              <a:rPr lang="de-DE" sz="2400" dirty="0" err="1">
                <a:latin typeface="+mj-lt"/>
              </a:rPr>
              <a:t>gust</a:t>
            </a:r>
            <a:r>
              <a:rPr lang="de-DE" sz="2400" dirty="0">
                <a:latin typeface="+mj-lt"/>
              </a:rPr>
              <a:t> 2020)</a:t>
            </a:r>
          </a:p>
          <a:p>
            <a:pPr marL="0" indent="0">
              <a:buNone/>
            </a:pPr>
            <a:endParaRPr lang="de-DE" sz="1000" dirty="0">
              <a:latin typeface="+mj-lt"/>
            </a:endParaRPr>
          </a:p>
          <a:p>
            <a:r>
              <a:rPr lang="de-DE" sz="2400" b="1" dirty="0">
                <a:latin typeface="+mj-lt"/>
              </a:rPr>
              <a:t>Bläser-AG-Basiskurs</a:t>
            </a:r>
            <a:r>
              <a:rPr lang="de-DE" sz="2400" dirty="0">
                <a:latin typeface="+mj-lt"/>
              </a:rPr>
              <a:t> = 2 Schuljahre </a:t>
            </a:r>
            <a:r>
              <a:rPr lang="de-DE" sz="2400" dirty="0">
                <a:latin typeface="+mj-lt"/>
                <a:sym typeface="Wingdings" pitchFamily="2" charset="2"/>
              </a:rPr>
              <a:t> für diesen Zeitraum verbindliche Teilnahme</a:t>
            </a:r>
          </a:p>
          <a:p>
            <a:pPr marL="0" indent="0">
              <a:buNone/>
            </a:pPr>
            <a:endParaRPr lang="de-DE" sz="1000" dirty="0">
              <a:latin typeface="+mj-lt"/>
            </a:endParaRPr>
          </a:p>
          <a:p>
            <a:r>
              <a:rPr lang="de-DE" sz="2400" b="1" dirty="0">
                <a:latin typeface="+mj-lt"/>
              </a:rPr>
              <a:t>ab Klasse 7: </a:t>
            </a:r>
            <a:r>
              <a:rPr lang="de-DE" sz="2400" dirty="0">
                <a:latin typeface="+mj-lt"/>
              </a:rPr>
              <a:t>Fortgeschrittenenkurse für Interessierte</a:t>
            </a: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7500EAE5-3171-964E-8B2F-3CF666CBB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1252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8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EDB80-5BD5-9B49-8A24-039AF07D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Konzept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C25630-A546-4B4C-B997-E37B84AD2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976"/>
            <a:ext cx="10515600" cy="4886793"/>
          </a:xfrm>
        </p:spPr>
        <p:txBody>
          <a:bodyPr>
            <a:normAutofit lnSpcReduction="10000"/>
          </a:bodyPr>
          <a:lstStyle/>
          <a:p>
            <a:r>
              <a:rPr lang="de-DE" sz="2400" b="1" dirty="0">
                <a:latin typeface="+mj-lt"/>
              </a:rPr>
              <a:t>gemeinsames Lernen </a:t>
            </a:r>
            <a:r>
              <a:rPr lang="de-DE" sz="2400" dirty="0">
                <a:latin typeface="+mj-lt"/>
              </a:rPr>
              <a:t>von Anfang an</a:t>
            </a:r>
          </a:p>
          <a:p>
            <a:pPr marL="0" indent="0">
              <a:buNone/>
            </a:pPr>
            <a:endParaRPr lang="de-DE" sz="1000" dirty="0">
              <a:latin typeface="+mj-lt"/>
            </a:endParaRPr>
          </a:p>
          <a:p>
            <a:r>
              <a:rPr lang="de-DE" sz="2400" b="1" dirty="0">
                <a:latin typeface="+mj-lt"/>
              </a:rPr>
              <a:t>keine Vorkenntnisse </a:t>
            </a:r>
            <a:r>
              <a:rPr lang="de-DE" sz="2400" dirty="0">
                <a:latin typeface="+mj-lt"/>
              </a:rPr>
              <a:t>notwendig; vorhandene Vorkenntnisse werden integriert und ausgebaut</a:t>
            </a:r>
          </a:p>
          <a:p>
            <a:pPr marL="0" indent="0">
              <a:buNone/>
            </a:pPr>
            <a:endParaRPr lang="de-DE" sz="1000" dirty="0">
              <a:latin typeface="+mj-lt"/>
            </a:endParaRPr>
          </a:p>
          <a:p>
            <a:r>
              <a:rPr lang="de-DE" sz="2400" dirty="0">
                <a:latin typeface="+mj-lt"/>
              </a:rPr>
              <a:t>von Anfang an: </a:t>
            </a:r>
            <a:r>
              <a:rPr lang="de-DE" sz="2400" b="1" dirty="0">
                <a:latin typeface="+mj-lt"/>
              </a:rPr>
              <a:t>Kleingruppenunterricht</a:t>
            </a:r>
            <a:r>
              <a:rPr lang="de-DE" sz="2400" dirty="0">
                <a:latin typeface="+mj-lt"/>
              </a:rPr>
              <a:t> (2-6 Kinder) bei instrumentenspezifischen Fachdozent*innen</a:t>
            </a:r>
          </a:p>
          <a:p>
            <a:pPr marL="0" indent="0">
              <a:buNone/>
            </a:pPr>
            <a:endParaRPr lang="de-DE" sz="1000" dirty="0">
              <a:latin typeface="+mj-lt"/>
            </a:endParaRPr>
          </a:p>
          <a:p>
            <a:r>
              <a:rPr lang="de-DE" sz="2400" dirty="0">
                <a:latin typeface="+mj-lt"/>
              </a:rPr>
              <a:t>nach wenigen Wochen: regelmäßige </a:t>
            </a:r>
            <a:r>
              <a:rPr lang="de-DE" sz="2400" b="1" dirty="0">
                <a:latin typeface="+mj-lt"/>
              </a:rPr>
              <a:t>Gesamtproben im großen Bläserensemble </a:t>
            </a:r>
            <a:r>
              <a:rPr lang="de-DE" sz="2400" dirty="0">
                <a:latin typeface="+mj-lt"/>
              </a:rPr>
              <a:t>zzgl. Gitarre, Bass und Schlagzeug</a:t>
            </a:r>
          </a:p>
          <a:p>
            <a:pPr marL="0" indent="0">
              <a:buNone/>
            </a:pPr>
            <a:endParaRPr lang="de-DE" sz="1000" dirty="0">
              <a:latin typeface="+mj-lt"/>
            </a:endParaRPr>
          </a:p>
          <a:p>
            <a:r>
              <a:rPr lang="de-DE" sz="2400" dirty="0">
                <a:latin typeface="+mj-lt"/>
              </a:rPr>
              <a:t>2. Bläserklassenjahr: projektweise Proben in </a:t>
            </a:r>
            <a:r>
              <a:rPr lang="de-DE" sz="2400" b="1" dirty="0">
                <a:latin typeface="+mj-lt"/>
              </a:rPr>
              <a:t>selbstgewählten kleinen Ensembles/ Bands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>
                <a:latin typeface="+mj-lt"/>
                <a:sym typeface="Wingdings" pitchFamily="2" charset="2"/>
              </a:rPr>
              <a:t> individuelle Förderung, Differenzierung </a:t>
            </a:r>
            <a:r>
              <a:rPr lang="de-DE" sz="2400" dirty="0">
                <a:latin typeface="+mj-lt"/>
              </a:rPr>
              <a:t>nach jeweiligen (musikalischen) Interessen </a:t>
            </a:r>
          </a:p>
        </p:txBody>
      </p:sp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16006A9A-34EB-BC4D-8693-568BF99E6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6361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417BF-0DE3-8D47-8F51-3844B947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4147"/>
          </a:xfrm>
        </p:spPr>
        <p:txBody>
          <a:bodyPr/>
          <a:lstStyle/>
          <a:p>
            <a:pPr algn="ctr"/>
            <a:r>
              <a:rPr lang="de-DE" dirty="0"/>
              <a:t>Instrumente (1)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83FC88-FB9A-124C-A5D9-4CDA92D8A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0" t="4670" r="10400" b="-1"/>
          <a:stretch/>
        </p:blipFill>
        <p:spPr>
          <a:xfrm>
            <a:off x="1064325" y="3357796"/>
            <a:ext cx="1439056" cy="28365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1E8974C-814A-5948-A4B9-4B46E3A8C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88" t="4671"/>
          <a:stretch/>
        </p:blipFill>
        <p:spPr>
          <a:xfrm>
            <a:off x="2803161" y="3357796"/>
            <a:ext cx="1103054" cy="28365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112A4C4-03C7-6246-999B-7A51A842B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81" b="7114"/>
          <a:stretch/>
        </p:blipFill>
        <p:spPr>
          <a:xfrm>
            <a:off x="4747807" y="1334125"/>
            <a:ext cx="2842785" cy="21596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D0B6C3A-0493-6941-8F9F-1FAAAB95BF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2" t="7570" r="13652" b="-3172"/>
          <a:stretch/>
        </p:blipFill>
        <p:spPr>
          <a:xfrm>
            <a:off x="8431292" y="1104058"/>
            <a:ext cx="3037128" cy="188470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529B691-31C1-5742-AEAC-E6780D373D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" t="11679" r="156" b="8746"/>
          <a:stretch/>
        </p:blipFill>
        <p:spPr>
          <a:xfrm>
            <a:off x="8432184" y="3522702"/>
            <a:ext cx="3036236" cy="262401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D5C88E3-5046-6846-831E-4D71198CBD95}"/>
              </a:ext>
            </a:extLst>
          </p:cNvPr>
          <p:cNvSpPr txBox="1"/>
          <p:nvPr/>
        </p:nvSpPr>
        <p:spPr>
          <a:xfrm>
            <a:off x="1064325" y="2827394"/>
            <a:ext cx="238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Querflöte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7686149-57B4-1340-B28D-2BB001AC7680}"/>
              </a:ext>
            </a:extLst>
          </p:cNvPr>
          <p:cNvSpPr txBox="1"/>
          <p:nvPr/>
        </p:nvSpPr>
        <p:spPr>
          <a:xfrm>
            <a:off x="1064325" y="6194345"/>
            <a:ext cx="14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Klarinette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B76CD78-8BC3-604E-BD09-ABD47EBC02A4}"/>
              </a:ext>
            </a:extLst>
          </p:cNvPr>
          <p:cNvSpPr txBox="1"/>
          <p:nvPr/>
        </p:nvSpPr>
        <p:spPr>
          <a:xfrm>
            <a:off x="2803160" y="6194345"/>
            <a:ext cx="1103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Saxophon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C4EF30A-CD0A-CF49-A566-3C93802A6B16}"/>
              </a:ext>
            </a:extLst>
          </p:cNvPr>
          <p:cNvSpPr txBox="1"/>
          <p:nvPr/>
        </p:nvSpPr>
        <p:spPr>
          <a:xfrm>
            <a:off x="4747807" y="3493814"/>
            <a:ext cx="2842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Trompete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03E7B54-E034-064E-A5C7-FA90BB140FBC}"/>
              </a:ext>
            </a:extLst>
          </p:cNvPr>
          <p:cNvSpPr txBox="1"/>
          <p:nvPr/>
        </p:nvSpPr>
        <p:spPr>
          <a:xfrm>
            <a:off x="4747807" y="5912939"/>
            <a:ext cx="2842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Posaune, Tenorhorn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714C3D3-4DDB-6A4F-BBF6-2D4448F435B0}"/>
              </a:ext>
            </a:extLst>
          </p:cNvPr>
          <p:cNvSpPr txBox="1"/>
          <p:nvPr/>
        </p:nvSpPr>
        <p:spPr>
          <a:xfrm>
            <a:off x="8431292" y="2957107"/>
            <a:ext cx="3037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E-Gitarre, E-Bass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1FA0DF7-7B21-5E4F-A760-34C3B41DFE13}"/>
              </a:ext>
            </a:extLst>
          </p:cNvPr>
          <p:cNvSpPr txBox="1"/>
          <p:nvPr/>
        </p:nvSpPr>
        <p:spPr>
          <a:xfrm>
            <a:off x="8431292" y="6146721"/>
            <a:ext cx="3037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Schlagzeug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50EA224-421F-874A-8BC0-4AB9B0842075}"/>
              </a:ext>
            </a:extLst>
          </p:cNvPr>
          <p:cNvSpPr txBox="1"/>
          <p:nvPr/>
        </p:nvSpPr>
        <p:spPr>
          <a:xfrm>
            <a:off x="4740725" y="6494136"/>
            <a:ext cx="284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+mj-lt"/>
              </a:rPr>
              <a:t>Fotos: Thomas Morsch</a:t>
            </a:r>
          </a:p>
        </p:txBody>
      </p:sp>
      <p:pic>
        <p:nvPicPr>
          <p:cNvPr id="28" name="Inhaltsplatzhalter 27">
            <a:extLst>
              <a:ext uri="{FF2B5EF4-FFF2-40B4-BE49-F238E27FC236}">
                <a16:creationId xmlns:a16="http://schemas.microsoft.com/office/drawing/2014/main" id="{2B1A5DC3-DEDA-8647-A336-67546B07E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4231"/>
          <a:stretch/>
        </p:blipFill>
        <p:spPr>
          <a:xfrm>
            <a:off x="1064326" y="1104058"/>
            <a:ext cx="2841890" cy="1723334"/>
          </a:xfr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C19CCC8-F0E6-CD44-A6D0-C19CF61D3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0725" y="4026657"/>
            <a:ext cx="2849867" cy="189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417BF-0DE3-8D47-8F51-3844B947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Instrumente (2)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E58AF-D162-6445-BF86-9427D061C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968"/>
            <a:ext cx="10515600" cy="5284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>
                <a:latin typeface="+mj-lt"/>
              </a:rPr>
              <a:t>Instrumenten-Testphase (= ca. Woche 1-4 der Bläser-AG)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>
                <a:latin typeface="+mj-lt"/>
              </a:rPr>
              <a:t>alle Schüler*innen lernen in Kleingruppen alle Instrumente kennen und probieren sie aktiv aus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>
                <a:latin typeface="+mj-lt"/>
              </a:rPr>
              <a:t>Wahl der „Top 3“-Lieblingsinstrumente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>
                <a:latin typeface="+mj-lt"/>
              </a:rPr>
              <a:t>ggf. kleine Eignungstests bei extrem gefragten Instrumente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>
                <a:latin typeface="+mj-lt"/>
              </a:rPr>
              <a:t>Zuteilung der Instrumente durch die Bläserklassenleitung </a:t>
            </a:r>
          </a:p>
          <a:p>
            <a:endParaRPr lang="de-DE" sz="2400" dirty="0">
              <a:latin typeface="+mj-lt"/>
            </a:endParaRPr>
          </a:p>
          <a:p>
            <a:pPr marL="0" indent="0">
              <a:buNone/>
            </a:pPr>
            <a:r>
              <a:rPr lang="de-DE" sz="2400" dirty="0">
                <a:latin typeface="+mj-lt"/>
                <a:sym typeface="Wingdings" pitchFamily="2" charset="2"/>
              </a:rPr>
              <a:t>Alle Blasinstrumente können bei der Rheinischen Musikschule gegen eine geringe monatliche Gebühr geliehen werden (s. Infozettel). </a:t>
            </a:r>
          </a:p>
          <a:p>
            <a:pPr marL="0" indent="0">
              <a:buNone/>
            </a:pPr>
            <a:r>
              <a:rPr lang="de-DE" sz="2400" dirty="0">
                <a:latin typeface="+mj-lt"/>
                <a:sym typeface="Wingdings" pitchFamily="2" charset="2"/>
              </a:rPr>
              <a:t>Zu günstigen Schülerinstrumente für Gitarre, Bass und Schlagzeug beraten die Fach-dozent*innen.</a:t>
            </a:r>
            <a:endParaRPr lang="de-DE" sz="2400" dirty="0">
              <a:latin typeface="+mj-lt"/>
            </a:endParaRP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238F3FDA-31E5-4143-A37D-4FDD0F661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5278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4E88F-2058-044C-B9CD-4D1896432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Repertoire &amp; Konzerte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3C5FC3-312B-9145-8381-9EE3C750A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lang="de-DE" sz="2400" b="1" dirty="0">
                <a:latin typeface="+mj-lt"/>
              </a:rPr>
              <a:t>Repertoire je nach Gruppenkonstellation/Besetzung: </a:t>
            </a: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   -  Arrangements “klassischer“ Werke</a:t>
            </a: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   -  aktuellere Titel aus Filmmusik, Pop/Rock, ggf. Jazz</a:t>
            </a: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   -  ggf. eigene Arrangements zu „Wunschstücken“ der Gruppe</a:t>
            </a:r>
          </a:p>
          <a:p>
            <a:pPr marL="0" indent="0">
              <a:buNone/>
            </a:pPr>
            <a:endParaRPr lang="de-DE" sz="2400" dirty="0">
              <a:latin typeface="+mj-lt"/>
            </a:endParaRPr>
          </a:p>
          <a:p>
            <a:r>
              <a:rPr lang="de-DE" sz="2400" b="1" dirty="0">
                <a:latin typeface="+mj-lt"/>
              </a:rPr>
              <a:t>Regelmäßige Auftritte u.a.: </a:t>
            </a: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   -  Frühjahrskonzert</a:t>
            </a: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   -  Sommerkonzert</a:t>
            </a: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   -  Tag der offenen Tür im Herbst</a:t>
            </a: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   -  Weihnachtsauftritte in der Schule</a:t>
            </a: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   </a:t>
            </a: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D3882071-A854-8749-8023-8B1E898A3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1E754-DCD1-8640-A302-2FC80494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753"/>
            <a:ext cx="10515600" cy="1573967"/>
          </a:xfrm>
        </p:spPr>
        <p:txBody>
          <a:bodyPr>
            <a:normAutofit/>
          </a:bodyPr>
          <a:lstStyle/>
          <a:p>
            <a:r>
              <a:rPr lang="de-DE" dirty="0"/>
              <a:t>Team der Rheinischen Musikschule    </a:t>
            </a:r>
            <a:br>
              <a:rPr lang="de-DE" dirty="0"/>
            </a:br>
            <a:br>
              <a:rPr lang="de-DE" sz="1100" dirty="0"/>
            </a:br>
            <a:endParaRPr lang="de-DE" sz="11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1696443-182A-7449-B5F5-0E44ED77B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0606" y="3384397"/>
            <a:ext cx="1605197" cy="240930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1A01FF-BB70-AF41-ACAF-718F7113C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60" t="1872"/>
          <a:stretch/>
        </p:blipFill>
        <p:spPr>
          <a:xfrm>
            <a:off x="8997894" y="4109461"/>
            <a:ext cx="2355906" cy="168423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DCE6BFD-7EB4-D846-B897-3B18FE256F14}"/>
              </a:ext>
            </a:extLst>
          </p:cNvPr>
          <p:cNvSpPr txBox="1"/>
          <p:nvPr/>
        </p:nvSpPr>
        <p:spPr>
          <a:xfrm>
            <a:off x="838200" y="5793699"/>
            <a:ext cx="1890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latin typeface="+mj-lt"/>
              </a:rPr>
              <a:t>Anze</a:t>
            </a:r>
            <a:r>
              <a:rPr lang="de-DE" sz="1400" b="1" dirty="0">
                <a:latin typeface="+mj-lt"/>
              </a:rPr>
              <a:t> </a:t>
            </a:r>
            <a:r>
              <a:rPr lang="de-DE" sz="1400" b="1" dirty="0" err="1">
                <a:latin typeface="+mj-lt"/>
              </a:rPr>
              <a:t>Rupnik</a:t>
            </a:r>
            <a:endParaRPr lang="de-DE" sz="1400" b="1" dirty="0">
              <a:latin typeface="+mj-lt"/>
            </a:endParaRPr>
          </a:p>
          <a:p>
            <a:pPr algn="ctr"/>
            <a:r>
              <a:rPr lang="de-DE" sz="1400" dirty="0">
                <a:latin typeface="+mj-lt"/>
              </a:rPr>
              <a:t>Alt-/Tenorsaxophon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F9A18BD-3B4D-F741-BC98-E31DC89F5920}"/>
              </a:ext>
            </a:extLst>
          </p:cNvPr>
          <p:cNvSpPr txBox="1"/>
          <p:nvPr/>
        </p:nvSpPr>
        <p:spPr>
          <a:xfrm>
            <a:off x="8997894" y="5793699"/>
            <a:ext cx="23559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Carmen Heß</a:t>
            </a:r>
          </a:p>
          <a:p>
            <a:pPr algn="ctr"/>
            <a:r>
              <a:rPr lang="de-DE" sz="1400" dirty="0">
                <a:latin typeface="+mj-lt"/>
              </a:rPr>
              <a:t>Trompete </a:t>
            </a:r>
          </a:p>
          <a:p>
            <a:pPr algn="ctr"/>
            <a:r>
              <a:rPr lang="de-DE" sz="1400" dirty="0">
                <a:latin typeface="+mj-lt"/>
              </a:rPr>
              <a:t> Gesamtleitung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8E28056-76BD-D247-BA55-246AD6B70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517" y="3413640"/>
            <a:ext cx="1330314" cy="239687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083210-C87F-1C40-AFB5-0E90D8F4808D}"/>
              </a:ext>
            </a:extLst>
          </p:cNvPr>
          <p:cNvSpPr txBox="1"/>
          <p:nvPr/>
        </p:nvSpPr>
        <p:spPr>
          <a:xfrm>
            <a:off x="3061864" y="5821937"/>
            <a:ext cx="133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José </a:t>
            </a:r>
            <a:r>
              <a:rPr lang="de-DE" sz="1400" b="1" dirty="0" err="1">
                <a:latin typeface="+mj-lt"/>
              </a:rPr>
              <a:t>Banuls</a:t>
            </a:r>
            <a:endParaRPr lang="de-DE" sz="1400" b="1" dirty="0">
              <a:latin typeface="+mj-lt"/>
            </a:endParaRPr>
          </a:p>
          <a:p>
            <a:pPr algn="ctr"/>
            <a:r>
              <a:rPr lang="de-DE" sz="1400" dirty="0">
                <a:latin typeface="+mj-lt"/>
              </a:rPr>
              <a:t>Klarinette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BF4FC50-D024-E144-AE89-4C601218CC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74"/>
          <a:stretch/>
        </p:blipFill>
        <p:spPr>
          <a:xfrm>
            <a:off x="8997894" y="1547036"/>
            <a:ext cx="2355906" cy="171637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546E9E9-98DA-5F47-B323-FC8F362A63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"/>
          <a:stretch/>
        </p:blipFill>
        <p:spPr>
          <a:xfrm>
            <a:off x="6924655" y="1528116"/>
            <a:ext cx="1605197" cy="173529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98305939-6E08-2246-BFDF-2DE0B2DB32BF}"/>
              </a:ext>
            </a:extLst>
          </p:cNvPr>
          <p:cNvSpPr txBox="1"/>
          <p:nvPr/>
        </p:nvSpPr>
        <p:spPr>
          <a:xfrm>
            <a:off x="6625476" y="3272431"/>
            <a:ext cx="2203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Daniela Staudt-Weber</a:t>
            </a:r>
          </a:p>
          <a:p>
            <a:pPr algn="ctr"/>
            <a:r>
              <a:rPr lang="de-DE" sz="1400" dirty="0">
                <a:latin typeface="+mj-lt"/>
              </a:rPr>
              <a:t>Querflöte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0319881-F75A-6D49-B080-9732F7E6A4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284" y="3417564"/>
            <a:ext cx="1441161" cy="2396878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161F14E-B4F1-E746-94B6-219849751008}"/>
              </a:ext>
            </a:extLst>
          </p:cNvPr>
          <p:cNvSpPr txBox="1"/>
          <p:nvPr/>
        </p:nvSpPr>
        <p:spPr>
          <a:xfrm>
            <a:off x="4634493" y="5814442"/>
            <a:ext cx="1918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Thomas Gutermann</a:t>
            </a:r>
          </a:p>
          <a:p>
            <a:pPr algn="ctr"/>
            <a:r>
              <a:rPr lang="de-DE" sz="1400" dirty="0">
                <a:latin typeface="+mj-lt"/>
              </a:rPr>
              <a:t>Schlagzeug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3F29564-A073-7647-AE85-A5B413721FF8}"/>
              </a:ext>
            </a:extLst>
          </p:cNvPr>
          <p:cNvSpPr txBox="1"/>
          <p:nvPr/>
        </p:nvSpPr>
        <p:spPr>
          <a:xfrm>
            <a:off x="9016598" y="3263410"/>
            <a:ext cx="23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Tim </a:t>
            </a:r>
            <a:r>
              <a:rPr lang="de-DE" sz="1400" b="1" dirty="0" err="1">
                <a:latin typeface="+mj-lt"/>
              </a:rPr>
              <a:t>Düwel</a:t>
            </a:r>
            <a:endParaRPr lang="de-DE" sz="1400" b="1" dirty="0">
              <a:latin typeface="+mj-lt"/>
            </a:endParaRPr>
          </a:p>
          <a:p>
            <a:pPr algn="ctr"/>
            <a:r>
              <a:rPr lang="de-DE" sz="1400" dirty="0">
                <a:latin typeface="+mj-lt"/>
              </a:rPr>
              <a:t>Posaune, Tenorhorn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C2B0896-CB44-BD49-94F4-0F38C6644F6C}"/>
              </a:ext>
            </a:extLst>
          </p:cNvPr>
          <p:cNvSpPr txBox="1"/>
          <p:nvPr/>
        </p:nvSpPr>
        <p:spPr>
          <a:xfrm>
            <a:off x="980606" y="1375281"/>
            <a:ext cx="5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sz="1950" dirty="0">
                <a:latin typeface="+mj-lt"/>
              </a:rPr>
              <a:t>studierte, künstlerisch aktive Musiker*innen</a:t>
            </a:r>
          </a:p>
          <a:p>
            <a:endParaRPr lang="de-DE" sz="1100" dirty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DE" sz="1950" dirty="0">
                <a:latin typeface="+mj-lt"/>
              </a:rPr>
              <a:t>musik-/instrumentalpädagogische Qualifikation</a:t>
            </a:r>
          </a:p>
          <a:p>
            <a:endParaRPr lang="de-DE" sz="1100" dirty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DE" sz="1950" dirty="0">
                <a:latin typeface="+mj-lt"/>
              </a:rPr>
              <a:t>mehrjährige Unterrichtserfahrung in Einzel- und Gruppensettings</a:t>
            </a:r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  <p:pic>
        <p:nvPicPr>
          <p:cNvPr id="2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D2CA565F-4E89-114D-80A1-1C8FF2D6D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6597" y="538211"/>
            <a:ext cx="732005" cy="73200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A087B1B-521A-6241-B4E1-396BF17131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6889" y="4109461"/>
            <a:ext cx="1680727" cy="168423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96445197-4CB8-2A41-9714-79185F1B06B6}"/>
              </a:ext>
            </a:extLst>
          </p:cNvPr>
          <p:cNvSpPr txBox="1"/>
          <p:nvPr/>
        </p:nvSpPr>
        <p:spPr>
          <a:xfrm>
            <a:off x="6745499" y="5814442"/>
            <a:ext cx="1918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Hanna von </a:t>
            </a:r>
            <a:r>
              <a:rPr lang="de-DE" sz="1400" b="1" dirty="0" err="1">
                <a:latin typeface="+mj-lt"/>
              </a:rPr>
              <a:t>Tottleben</a:t>
            </a:r>
            <a:endParaRPr lang="de-DE" sz="1400" b="1" dirty="0">
              <a:latin typeface="+mj-lt"/>
            </a:endParaRPr>
          </a:p>
          <a:p>
            <a:pPr algn="ctr"/>
            <a:r>
              <a:rPr lang="de-DE" sz="1400" dirty="0">
                <a:latin typeface="+mj-lt"/>
              </a:rPr>
              <a:t>E-Gitarre, E-Bass</a:t>
            </a:r>
          </a:p>
        </p:txBody>
      </p:sp>
    </p:spTree>
    <p:extLst>
      <p:ext uri="{BB962C8B-B14F-4D97-AF65-F5344CB8AC3E}">
        <p14:creationId xmlns:p14="http://schemas.microsoft.com/office/powerpoint/2010/main" val="98207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860D6-786E-FC40-80A9-ABE3AE33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Bläser-AG und Covid-19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47963-EB79-514D-ADD6-A7A2AAD77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986"/>
            <a:ext cx="10515600" cy="520158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de-DE" sz="2300" dirty="0">
                <a:latin typeface="+mj-lt"/>
              </a:rPr>
              <a:t>Unter den </a:t>
            </a:r>
            <a:r>
              <a:rPr lang="de-DE" sz="2300" dirty="0" err="1">
                <a:latin typeface="+mj-lt"/>
              </a:rPr>
              <a:t>gegenwärtigen</a:t>
            </a:r>
            <a:r>
              <a:rPr lang="de-DE" sz="2300" dirty="0">
                <a:latin typeface="+mj-lt"/>
              </a:rPr>
              <a:t> </a:t>
            </a:r>
            <a:r>
              <a:rPr lang="de-DE" sz="2300" dirty="0" err="1">
                <a:latin typeface="+mj-lt"/>
              </a:rPr>
              <a:t>Umständen</a:t>
            </a:r>
            <a:r>
              <a:rPr lang="de-DE" sz="2300" dirty="0">
                <a:latin typeface="+mj-lt"/>
              </a:rPr>
              <a:t> ist es uns </a:t>
            </a:r>
            <a:r>
              <a:rPr lang="de-DE" sz="2300" dirty="0" err="1">
                <a:latin typeface="+mj-lt"/>
              </a:rPr>
              <a:t>natürlich</a:t>
            </a:r>
            <a:r>
              <a:rPr lang="de-DE" sz="2300" dirty="0">
                <a:latin typeface="+mj-lt"/>
              </a:rPr>
              <a:t> leider nicht </a:t>
            </a:r>
            <a:r>
              <a:rPr lang="de-DE" sz="2300" dirty="0" err="1">
                <a:latin typeface="+mj-lt"/>
              </a:rPr>
              <a:t>möglich</a:t>
            </a:r>
            <a:r>
              <a:rPr lang="de-DE" sz="2300" dirty="0">
                <a:latin typeface="+mj-lt"/>
              </a:rPr>
              <a:t>, eine seriöse, </a:t>
            </a:r>
            <a:r>
              <a:rPr lang="de-DE" sz="2300" dirty="0" err="1">
                <a:latin typeface="+mj-lt"/>
              </a:rPr>
              <a:t>defi-nitive</a:t>
            </a:r>
            <a:r>
              <a:rPr lang="de-DE" sz="2300" dirty="0">
                <a:latin typeface="+mj-lt"/>
              </a:rPr>
              <a:t> Aussage </a:t>
            </a:r>
            <a:r>
              <a:rPr lang="de-DE" sz="2300" dirty="0" err="1">
                <a:latin typeface="+mj-lt"/>
              </a:rPr>
              <a:t>darüber</a:t>
            </a:r>
            <a:r>
              <a:rPr lang="de-DE" sz="2300" dirty="0">
                <a:latin typeface="+mj-lt"/>
              </a:rPr>
              <a:t> zu machen, ob die </a:t>
            </a:r>
            <a:r>
              <a:rPr lang="de-DE" sz="2300" dirty="0" err="1">
                <a:latin typeface="+mj-lt"/>
              </a:rPr>
              <a:t>Bläser-AG</a:t>
            </a:r>
            <a:r>
              <a:rPr lang="de-DE" sz="2300" dirty="0">
                <a:latin typeface="+mj-lt"/>
              </a:rPr>
              <a:t> in ihrer </a:t>
            </a:r>
            <a:r>
              <a:rPr lang="de-DE" sz="2300" dirty="0" err="1">
                <a:latin typeface="+mj-lt"/>
              </a:rPr>
              <a:t>regulären</a:t>
            </a:r>
            <a:r>
              <a:rPr lang="de-DE" sz="2300" dirty="0">
                <a:latin typeface="+mj-lt"/>
              </a:rPr>
              <a:t> Form starten kann. Dies ist von den zu diesem Zeitpunkt geltenden Rahmenbedingungen der allgemeinbildenden Schule und der Musikschule </a:t>
            </a:r>
            <a:r>
              <a:rPr lang="de-DE" sz="2300" dirty="0" err="1">
                <a:latin typeface="+mj-lt"/>
              </a:rPr>
              <a:t>abhängig</a:t>
            </a:r>
            <a:r>
              <a:rPr lang="de-DE" sz="2300" dirty="0">
                <a:latin typeface="+mj-lt"/>
              </a:rPr>
              <a:t> und muss in enger Absprache mit den Verantwortlichen beider Institutionen entschieden werden. </a:t>
            </a:r>
          </a:p>
          <a:p>
            <a:pPr marL="0" indent="0" algn="just">
              <a:buNone/>
            </a:pPr>
            <a:r>
              <a:rPr lang="de-DE" sz="2300" dirty="0">
                <a:latin typeface="+mj-lt"/>
              </a:rPr>
              <a:t>Ich versichere Ihnen jedoch, dass wir alles daran setzen werden, ein </a:t>
            </a:r>
            <a:r>
              <a:rPr lang="de-DE" sz="2300" dirty="0" err="1">
                <a:latin typeface="+mj-lt"/>
              </a:rPr>
              <a:t>tragfähiges</a:t>
            </a:r>
            <a:r>
              <a:rPr lang="de-DE" sz="2300" dirty="0">
                <a:latin typeface="+mj-lt"/>
              </a:rPr>
              <a:t> Alternativ-konzept zu entwickeln, falls der Start der </a:t>
            </a:r>
            <a:r>
              <a:rPr lang="de-DE" sz="2300" dirty="0" err="1">
                <a:latin typeface="+mj-lt"/>
              </a:rPr>
              <a:t>Bläserklasse</a:t>
            </a:r>
            <a:r>
              <a:rPr lang="de-DE" sz="2300" dirty="0">
                <a:latin typeface="+mj-lt"/>
              </a:rPr>
              <a:t> nicht in </a:t>
            </a:r>
            <a:r>
              <a:rPr lang="de-DE" sz="2300" dirty="0" err="1">
                <a:latin typeface="+mj-lt"/>
              </a:rPr>
              <a:t>regulärer</a:t>
            </a:r>
            <a:r>
              <a:rPr lang="de-DE" sz="2300" dirty="0">
                <a:latin typeface="+mj-lt"/>
              </a:rPr>
              <a:t> Form </a:t>
            </a:r>
            <a:r>
              <a:rPr lang="de-DE" sz="2300" dirty="0" err="1">
                <a:latin typeface="+mj-lt"/>
              </a:rPr>
              <a:t>möglich</a:t>
            </a:r>
            <a:r>
              <a:rPr lang="de-DE" sz="2300" dirty="0">
                <a:latin typeface="+mj-lt"/>
              </a:rPr>
              <a:t> sein sollte – was wir </a:t>
            </a:r>
            <a:r>
              <a:rPr lang="de-DE" sz="2300" dirty="0" err="1">
                <a:latin typeface="+mj-lt"/>
              </a:rPr>
              <a:t>natürlich</a:t>
            </a:r>
            <a:r>
              <a:rPr lang="de-DE" sz="2300" dirty="0">
                <a:latin typeface="+mj-lt"/>
              </a:rPr>
              <a:t> nicht hoffen! Die vorsorglichen </a:t>
            </a:r>
            <a:r>
              <a:rPr lang="de-DE" sz="2300" dirty="0" err="1">
                <a:latin typeface="+mj-lt"/>
              </a:rPr>
              <a:t>Überlegungen</a:t>
            </a:r>
            <a:r>
              <a:rPr lang="de-DE" sz="2300" dirty="0">
                <a:latin typeface="+mj-lt"/>
              </a:rPr>
              <a:t> und Beratungen laufen bereits. </a:t>
            </a:r>
          </a:p>
          <a:p>
            <a:pPr marL="0" indent="0" algn="just">
              <a:buNone/>
            </a:pPr>
            <a:r>
              <a:rPr lang="de-DE" sz="2300" dirty="0">
                <a:latin typeface="+mj-lt"/>
              </a:rPr>
              <a:t>Mein </a:t>
            </a:r>
            <a:r>
              <a:rPr lang="de-DE" sz="2300" dirty="0" err="1">
                <a:latin typeface="+mj-lt"/>
              </a:rPr>
              <a:t>persönliches</a:t>
            </a:r>
            <a:r>
              <a:rPr lang="de-DE" sz="2300" dirty="0">
                <a:latin typeface="+mj-lt"/>
              </a:rPr>
              <a:t> Anliegen ist es, gerade den Kindern, die momentan in der entscheidenden Phase Ihres letzten Grundschuljahres und des Wechsels auf die </a:t>
            </a:r>
            <a:r>
              <a:rPr lang="de-DE" sz="2300" dirty="0" err="1">
                <a:latin typeface="+mj-lt"/>
              </a:rPr>
              <a:t>weiterführende</a:t>
            </a:r>
            <a:r>
              <a:rPr lang="de-DE" sz="2300" dirty="0">
                <a:latin typeface="+mj-lt"/>
              </a:rPr>
              <a:t> Schule sicher bereits unter den Folgen der Pandemie leiden, das Angebot der musikalischen </a:t>
            </a:r>
            <a:r>
              <a:rPr lang="de-DE" sz="2300" dirty="0" err="1">
                <a:latin typeface="+mj-lt"/>
              </a:rPr>
              <a:t>Breitenförderung</a:t>
            </a:r>
            <a:r>
              <a:rPr lang="de-DE" sz="2300" dirty="0">
                <a:latin typeface="+mj-lt"/>
              </a:rPr>
              <a:t> und kulturellen Bildung, das wir mit der </a:t>
            </a:r>
            <a:r>
              <a:rPr lang="de-DE" sz="2300" dirty="0" err="1">
                <a:latin typeface="+mj-lt"/>
              </a:rPr>
              <a:t>Bläserklasse</a:t>
            </a:r>
            <a:r>
              <a:rPr lang="de-DE" sz="2300" dirty="0">
                <a:latin typeface="+mj-lt"/>
              </a:rPr>
              <a:t> anstreben, nicht vorzuenthalten! </a:t>
            </a:r>
          </a:p>
          <a:p>
            <a:pPr marL="0" indent="0" algn="just">
              <a:buNone/>
            </a:pPr>
            <a:r>
              <a:rPr lang="de-DE" sz="2600" b="1" dirty="0">
                <a:latin typeface="+mj-lt"/>
              </a:rPr>
              <a:t>Wenn Sie Interesse an der Bläser-AG haben, melden Sie Ihr Kind bitte unbedingt </a:t>
            </a:r>
            <a:r>
              <a:rPr lang="de-DE" sz="2600" b="1" dirty="0" err="1">
                <a:latin typeface="+mj-lt"/>
              </a:rPr>
              <a:t>re-gulär</a:t>
            </a:r>
            <a:r>
              <a:rPr lang="de-DE" sz="2600" b="1" dirty="0">
                <a:latin typeface="+mj-lt"/>
              </a:rPr>
              <a:t> </a:t>
            </a:r>
            <a:r>
              <a:rPr lang="de-DE" sz="2600" b="1" dirty="0">
                <a:solidFill>
                  <a:srgbClr val="C00000"/>
                </a:solidFill>
                <a:latin typeface="+mj-lt"/>
              </a:rPr>
              <a:t>bis zum 15. Juni </a:t>
            </a:r>
            <a:r>
              <a:rPr lang="de-DE" sz="2600" b="1" dirty="0">
                <a:latin typeface="+mj-lt"/>
              </a:rPr>
              <a:t>an. Sollte die Bläser-AG später oder in modifizierter Form starten, wird die Musikschule das vertraglich entsprechend berücksichtigen und Sie darüber informieren. </a:t>
            </a:r>
          </a:p>
          <a:p>
            <a:pPr marL="0" indent="0" algn="just">
              <a:buNone/>
            </a:pPr>
            <a:r>
              <a:rPr lang="de-DE" sz="2300" dirty="0">
                <a:latin typeface="+mj-lt"/>
              </a:rPr>
              <a:t>Eine zu geringe Anzahl an Anmeldungen würde hingegen bedeuten, dass die Bläser-AG nicht stattfinden kann. Die Anmeldungen werden daher zur Planung benötigt.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FE24A5BA-974A-6B41-A1BD-C8A22477D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029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CB17A-D2E8-3B4B-97B1-7BBFD534F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0A6EF2-99CB-3D41-827E-6513BAEE1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0530"/>
            <a:ext cx="10515600" cy="4692937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>
                <a:latin typeface="+mj-lt"/>
              </a:rPr>
              <a:t>Bei Fragen wenden Sie sich bitte an:</a:t>
            </a:r>
          </a:p>
          <a:p>
            <a:pPr marL="0" indent="0">
              <a:buNone/>
            </a:pPr>
            <a:endParaRPr lang="de-DE" sz="1000" b="1" dirty="0">
              <a:latin typeface="+mj-lt"/>
            </a:endParaRP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Bettina </a:t>
            </a:r>
            <a:r>
              <a:rPr lang="de-DE" sz="2400" dirty="0" err="1">
                <a:latin typeface="+mj-lt"/>
              </a:rPr>
              <a:t>Menking</a:t>
            </a:r>
            <a:r>
              <a:rPr lang="de-DE" sz="2400" dirty="0">
                <a:latin typeface="+mj-lt"/>
              </a:rPr>
              <a:t>-Baur (EKG-Ansprechpartnerin für die Bläser-AG) </a:t>
            </a:r>
          </a:p>
          <a:p>
            <a:pPr marL="0" indent="0">
              <a:buNone/>
            </a:pPr>
            <a:r>
              <a:rPr lang="de-DE" sz="2400" dirty="0">
                <a:latin typeface="+mj-lt"/>
                <a:hlinkClick r:id="rId2"/>
              </a:rPr>
              <a:t>menking-baur@ekg-koeln.de</a:t>
            </a:r>
            <a:endParaRPr lang="de-DE" sz="2400" dirty="0">
              <a:latin typeface="+mj-lt"/>
            </a:endParaRPr>
          </a:p>
          <a:p>
            <a:pPr marL="0" indent="0">
              <a:buNone/>
            </a:pPr>
            <a:endParaRPr lang="de-DE" sz="1000" dirty="0">
              <a:latin typeface="+mj-lt"/>
            </a:endParaRP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Carmen Heß (Ansprechpartnerin von Musikschulseite)                     </a:t>
            </a:r>
            <a:r>
              <a:rPr lang="de-DE" sz="2400" dirty="0">
                <a:latin typeface="+mj-lt"/>
                <a:hlinkClick r:id="rId3"/>
              </a:rPr>
              <a:t>carmen.hess@hfmt-koeln.de </a:t>
            </a:r>
            <a:endParaRPr lang="de-DE" sz="2400" dirty="0">
              <a:latin typeface="+mj-lt"/>
            </a:endParaRPr>
          </a:p>
          <a:p>
            <a:pPr marL="0" indent="0">
              <a:buNone/>
            </a:pPr>
            <a:endParaRPr lang="de-DE" sz="2400" dirty="0">
              <a:latin typeface="+mj-lt"/>
            </a:endParaRPr>
          </a:p>
          <a:p>
            <a:pPr marL="0" indent="0">
              <a:buNone/>
            </a:pPr>
            <a:r>
              <a:rPr lang="de-DE" sz="2400" dirty="0">
                <a:latin typeface="+mj-lt"/>
              </a:rPr>
              <a:t>Weitere Informationen finden Sie im Elternbrief zur Bläser-AG, den Sie Mitte Mai vom Erich-Kästner-Gymnasium erhalten haben.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7332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687</Words>
  <Application>Microsoft Office PowerPoint</Application>
  <PresentationFormat>Breitbild</PresentationFormat>
  <Paragraphs>88</Paragraphs>
  <Slides>9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</vt:lpstr>
      <vt:lpstr>Informationen zur Bläser-AG</vt:lpstr>
      <vt:lpstr>Eckdaten </vt:lpstr>
      <vt:lpstr>Konzept </vt:lpstr>
      <vt:lpstr>Instrumente (1)</vt:lpstr>
      <vt:lpstr>Instrumente (2)</vt:lpstr>
      <vt:lpstr>Repertoire &amp; Konzerte</vt:lpstr>
      <vt:lpstr>Team der Rheinischen Musikschule      </vt:lpstr>
      <vt:lpstr>Bläser-AG und Covid-19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Informationen zur Bläser-AG</dc:title>
  <dc:creator>Carmen Heß</dc:creator>
  <cp:lastModifiedBy>Nicole</cp:lastModifiedBy>
  <cp:revision>39</cp:revision>
  <cp:lastPrinted>2020-05-27T08:40:35Z</cp:lastPrinted>
  <dcterms:created xsi:type="dcterms:W3CDTF">2020-05-26T13:39:33Z</dcterms:created>
  <dcterms:modified xsi:type="dcterms:W3CDTF">2020-06-03T13:05:38Z</dcterms:modified>
</cp:coreProperties>
</file>