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19"/>
  </p:handoutMasterIdLst>
  <p:sldIdLst>
    <p:sldId id="270" r:id="rId2"/>
    <p:sldId id="352" r:id="rId3"/>
    <p:sldId id="272" r:id="rId4"/>
    <p:sldId id="342" r:id="rId5"/>
    <p:sldId id="343" r:id="rId6"/>
    <p:sldId id="344" r:id="rId7"/>
    <p:sldId id="345" r:id="rId8"/>
    <p:sldId id="347" r:id="rId9"/>
    <p:sldId id="351" r:id="rId10"/>
    <p:sldId id="346" r:id="rId11"/>
    <p:sldId id="340" r:id="rId12"/>
    <p:sldId id="331" r:id="rId13"/>
    <p:sldId id="348" r:id="rId14"/>
    <p:sldId id="350" r:id="rId15"/>
    <p:sldId id="337" r:id="rId16"/>
    <p:sldId id="336" r:id="rId17"/>
    <p:sldId id="354" r:id="rId18"/>
  </p:sldIdLst>
  <p:sldSz cx="9144000" cy="6858000" type="screen4x3"/>
  <p:notesSz cx="6888163" cy="100187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0864" autoAdjust="0"/>
  </p:normalViewPr>
  <p:slideViewPr>
    <p:cSldViewPr>
      <p:cViewPr varScale="1">
        <p:scale>
          <a:sx n="75" d="100"/>
          <a:sy n="75" d="100"/>
        </p:scale>
        <p:origin x="101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hteck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85876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63" tIns="46182" rIns="92363" bIns="461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8659" name="Rechteck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287" y="2"/>
            <a:ext cx="2985876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63" tIns="46182" rIns="92363" bIns="461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8660" name="Rechteck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5"/>
            <a:ext cx="2985876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63" tIns="46182" rIns="92363" bIns="461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8661" name="Rechteck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287" y="9517065"/>
            <a:ext cx="2985876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63" tIns="46182" rIns="92363" bIns="461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BE37D2-FB30-49C5-AC71-EB0D52D6135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4861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E7A17-9471-4D5C-A61D-3312665933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77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2938-77BC-4873-812F-3F8CDDDFA73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413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EBD0-1A06-4C3D-BCD9-5DABEE3D58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081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FA997-CF31-43C2-A13F-69AFDBC17C0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409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A36B-69ED-4993-B95D-421A942D8AE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837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FDC93-1058-4D4D-AF1E-D18CA7E8234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21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F245C-6B37-444B-954E-4CF2E508451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508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11126-564F-4BF5-BD7A-A5DB16FF17E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661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88B4F-4E16-4D34-9E00-0E4F3EB2368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214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US" alt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262626"/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461A47E0-98C0-41FF-AB83-5E338DAD6EF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895" r:id="rId2"/>
    <p:sldLayoutId id="2147483903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odenbach@ekg-koeln.de" TargetMode="External"/><Relationship Id="rId4" Type="http://schemas.openxmlformats.org/officeDocument/2006/relationships/hyperlink" Target="mailto:uemi-ekg@kbw-koeln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hteck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077072"/>
            <a:ext cx="8305552" cy="201622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e-DE" altLang="de-DE" sz="4000" dirty="0">
                <a:latin typeface="Verdana" pitchFamily="34" charset="0"/>
              </a:rPr>
              <a:t>Informationen </a:t>
            </a:r>
            <a:br>
              <a:rPr lang="de-DE" altLang="de-DE" sz="4000" dirty="0">
                <a:latin typeface="Verdana" pitchFamily="34" charset="0"/>
              </a:rPr>
            </a:br>
            <a:r>
              <a:rPr lang="de-DE" altLang="de-DE" sz="4000" dirty="0">
                <a:latin typeface="Verdana" pitchFamily="34" charset="0"/>
              </a:rPr>
              <a:t>zur Nachmittagsbetreuung und zum Mittagessen in der Mensa </a:t>
            </a:r>
            <a:endParaRPr lang="de-CH" altLang="de-DE" sz="4000" dirty="0">
              <a:latin typeface="Verdana" pitchFamily="34" charset="0"/>
            </a:endParaRPr>
          </a:p>
        </p:txBody>
      </p:sp>
      <p:pic>
        <p:nvPicPr>
          <p:cNvPr id="4099" name="Bild 4" descr="C:\Users\Olaf\Documents\Texte Olaf\Schule\Kopf_N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19200"/>
            <a:ext cx="1409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feld 5"/>
          <p:cNvSpPr txBox="1">
            <a:spLocks noChangeArrowheads="1"/>
          </p:cNvSpPr>
          <p:nvPr/>
        </p:nvSpPr>
        <p:spPr bwMode="auto">
          <a:xfrm>
            <a:off x="3130550" y="338138"/>
            <a:ext cx="52133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3000">
                <a:solidFill>
                  <a:schemeClr val="bg1"/>
                </a:solidFill>
                <a:latin typeface="Verdana" pitchFamily="34" charset="0"/>
              </a:rPr>
              <a:t>Erich Kästner-Gymnasium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de-DE" altLang="de-DE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4129088" y="2814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105" name="Textfeld 5"/>
          <p:cNvSpPr txBox="1">
            <a:spLocks noChangeArrowheads="1"/>
          </p:cNvSpPr>
          <p:nvPr/>
        </p:nvSpPr>
        <p:spPr bwMode="auto">
          <a:xfrm>
            <a:off x="838200" y="2362200"/>
            <a:ext cx="4648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3000">
                <a:solidFill>
                  <a:schemeClr val="bg1"/>
                </a:solidFill>
                <a:latin typeface="Verdana" pitchFamily="34" charset="0"/>
              </a:rPr>
              <a:t>Kolping Bildungswerk</a:t>
            </a:r>
          </a:p>
        </p:txBody>
      </p:sp>
      <p:pic>
        <p:nvPicPr>
          <p:cNvPr id="3" name="Grafik 2" descr="Ein Bild, das orange, Farbigkeit, Reihe, Bernstein enthält.&#10;&#10;Automatisch generierte Beschreibung">
            <a:extLst>
              <a:ext uri="{FF2B5EF4-FFF2-40B4-BE49-F238E27FC236}">
                <a16:creationId xmlns:a16="http://schemas.microsoft.com/office/drawing/2014/main" id="{123486D8-BD71-AF55-B30F-99289A926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49" y="267459"/>
            <a:ext cx="1230501" cy="12494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hteck 3"/>
          <p:cNvSpPr>
            <a:spLocks noGrp="1" noChangeArrowheads="1"/>
          </p:cNvSpPr>
          <p:nvPr>
            <p:ph idx="1"/>
          </p:nvPr>
        </p:nvSpPr>
        <p:spPr>
          <a:xfrm>
            <a:off x="754619" y="1273060"/>
            <a:ext cx="7921838" cy="5040313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de-DE" altLang="de-DE" b="1" dirty="0">
                <a:latin typeface="Verdana" pitchFamily="34" charset="0"/>
              </a:rPr>
              <a:t>Kosten</a:t>
            </a:r>
            <a:r>
              <a:rPr lang="de-DE" altLang="de-DE" dirty="0">
                <a:latin typeface="Verdana" pitchFamily="34" charset="0"/>
              </a:rPr>
              <a:t>: 194 € pro Monat</a:t>
            </a:r>
            <a:br>
              <a:rPr lang="de-DE" altLang="de-DE" dirty="0">
                <a:latin typeface="Verdana" pitchFamily="34" charset="0"/>
              </a:rPr>
            </a:br>
            <a:r>
              <a:rPr lang="de-DE" altLang="de-DE" dirty="0">
                <a:latin typeface="Verdana" pitchFamily="34" charset="0"/>
              </a:rPr>
              <a:t>(90 € Mittagessen / 104 € Betreuungskosten)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e-DE" altLang="de-DE" dirty="0">
                <a:latin typeface="Verdana" pitchFamily="34" charset="0"/>
              </a:rPr>
              <a:t>Berechnet werden </a:t>
            </a:r>
            <a:r>
              <a:rPr lang="de-DE" altLang="de-DE" b="1" dirty="0">
                <a:latin typeface="Verdana" pitchFamily="34" charset="0"/>
              </a:rPr>
              <a:t>elf</a:t>
            </a:r>
            <a:r>
              <a:rPr lang="de-DE" altLang="de-DE" dirty="0">
                <a:latin typeface="Verdana" pitchFamily="34" charset="0"/>
              </a:rPr>
              <a:t> Monatsbeiträge.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e-DE" altLang="de-DE" dirty="0">
                <a:latin typeface="Verdana" pitchFamily="34" charset="0"/>
              </a:rPr>
              <a:t>Die Kosten umfassen das Mittagessen und die Betreuung bis 16.00 Uhr an 5 Wochentagen.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e-DE" altLang="de-DE" dirty="0">
                <a:latin typeface="Verdana" pitchFamily="34" charset="0"/>
              </a:rPr>
              <a:t>Die Kosten werden nicht reduziert, wenn ein Schüler nicht an allen Tagen an der Nachmittagsbetreuung teilnimmt.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e-CH" altLang="de-DE" dirty="0">
                <a:latin typeface="Verdana" pitchFamily="34" charset="0"/>
              </a:rPr>
              <a:t>Für Empfänger von staatlichen Leistungen reduziert sich der Beitrag auf 104 €</a:t>
            </a:r>
            <a:br>
              <a:rPr lang="de-CH" altLang="de-DE" dirty="0">
                <a:latin typeface="Verdana" pitchFamily="34" charset="0"/>
              </a:rPr>
            </a:br>
            <a:r>
              <a:rPr lang="de-CH" altLang="de-DE" dirty="0">
                <a:latin typeface="Verdana" pitchFamily="34" charset="0"/>
              </a:rPr>
              <a:t>(Nachweis erforderlich). </a:t>
            </a:r>
          </a:p>
        </p:txBody>
      </p:sp>
      <p:sp>
        <p:nvSpPr>
          <p:cNvPr id="4" name="Rechteck 2"/>
          <p:cNvSpPr txBox="1">
            <a:spLocks noChangeArrowheads="1"/>
          </p:cNvSpPr>
          <p:nvPr/>
        </p:nvSpPr>
        <p:spPr bwMode="auto">
          <a:xfrm>
            <a:off x="755576" y="548680"/>
            <a:ext cx="7560840" cy="72072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Nachmittagsbetreuung: </a:t>
            </a:r>
            <a:r>
              <a:rPr lang="de-DE" altLang="de-DE" sz="3600" dirty="0">
                <a:latin typeface="Verdana" pitchFamily="34" charset="0"/>
              </a:rPr>
              <a:t>Kosten </a:t>
            </a:r>
            <a:endParaRPr lang="de-CH" sz="36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platzhalter 2"/>
          <p:cNvSpPr>
            <a:spLocks noGrp="1"/>
          </p:cNvSpPr>
          <p:nvPr>
            <p:ph type="body" idx="1"/>
          </p:nvPr>
        </p:nvSpPr>
        <p:spPr>
          <a:xfrm>
            <a:off x="762000" y="4508500"/>
            <a:ext cx="7339013" cy="1512888"/>
          </a:xfrm>
        </p:spPr>
        <p:txBody>
          <a:bodyPr>
            <a:normAutofit fontScale="92500"/>
          </a:bodyPr>
          <a:lstStyle/>
          <a:p>
            <a:pPr eaLnBrk="1" hangingPunct="1"/>
            <a:br>
              <a:rPr lang="de-DE" altLang="de-DE" sz="4600" dirty="0">
                <a:latin typeface="Verdana" pitchFamily="34" charset="0"/>
              </a:rPr>
            </a:br>
            <a:r>
              <a:rPr lang="de-DE" altLang="de-DE" sz="4600" dirty="0">
                <a:latin typeface="Verdana" pitchFamily="34" charset="0"/>
              </a:rPr>
              <a:t>Mittagessen in der Mensa</a:t>
            </a:r>
            <a:endParaRPr lang="de-DE" altLang="de-DE" sz="4600" dirty="0"/>
          </a:p>
          <a:p>
            <a:pPr eaLnBrk="1" hangingPunct="1"/>
            <a:endParaRPr lang="de-DE" altLang="de-DE" sz="4600" dirty="0"/>
          </a:p>
        </p:txBody>
      </p:sp>
      <p:pic>
        <p:nvPicPr>
          <p:cNvPr id="5123" name="Bild 3" descr="C:\Users\Olaf\Documents\Texte Olaf\Schule\Kopf_N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19100"/>
            <a:ext cx="15859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Ein Bild, das orange, Farbigkeit, Reihe, Bernstein enthält.&#10;&#10;Automatisch generierte Beschreibung">
            <a:extLst>
              <a:ext uri="{FF2B5EF4-FFF2-40B4-BE49-F238E27FC236}">
                <a16:creationId xmlns:a16="http://schemas.microsoft.com/office/drawing/2014/main" id="{E98A4868-E563-BA20-877D-DD1E93DB6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692696"/>
            <a:ext cx="1489966" cy="151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0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hteck 3"/>
          <p:cNvSpPr>
            <a:spLocks noGrp="1" noChangeArrowheads="1"/>
          </p:cNvSpPr>
          <p:nvPr>
            <p:ph idx="1"/>
          </p:nvPr>
        </p:nvSpPr>
        <p:spPr>
          <a:xfrm>
            <a:off x="827088" y="2225378"/>
            <a:ext cx="6913562" cy="357988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3000" u="sng" dirty="0">
              <a:latin typeface="Verdana" pitchFamily="34" charset="0"/>
              <a:cs typeface="Times New Roman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latin typeface="Verdana" pitchFamily="34" charset="0"/>
                <a:cs typeface="Times New Roman" charset="0"/>
              </a:rPr>
              <a:t>Kolping-Bildungswerk als Träger</a:t>
            </a:r>
            <a:endParaRPr lang="de-DE" altLang="de-DE" sz="3000" dirty="0">
              <a:latin typeface="Verdana" pitchFamily="34" charset="0"/>
              <a:cs typeface="Times New Roman" charset="0"/>
            </a:endParaRPr>
          </a:p>
          <a:p>
            <a:pPr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de-DE" altLang="de-DE" dirty="0">
                <a:latin typeface="Verdana" pitchFamily="34" charset="0"/>
                <a:cs typeface="Times New Roman" charset="0"/>
              </a:rPr>
              <a:t>der Versicherungsschutz durch die Landesunfallkasse besteht auch in</a:t>
            </a:r>
            <a:br>
              <a:rPr lang="de-DE" altLang="de-DE" dirty="0">
                <a:latin typeface="Verdana" pitchFamily="34" charset="0"/>
                <a:cs typeface="Times New Roman" charset="0"/>
              </a:rPr>
            </a:br>
            <a:r>
              <a:rPr lang="de-DE" altLang="de-DE" dirty="0">
                <a:latin typeface="Verdana" pitchFamily="34" charset="0"/>
                <a:cs typeface="Times New Roman" charset="0"/>
              </a:rPr>
              <a:t>der Mittagspause </a:t>
            </a:r>
          </a:p>
          <a:p>
            <a:pPr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de-DE" altLang="de-DE" dirty="0">
                <a:latin typeface="Verdana" pitchFamily="34" charset="0"/>
                <a:cs typeface="Times New Roman" charset="0"/>
              </a:rPr>
              <a:t>auch die Aufsicht auf dem</a:t>
            </a:r>
            <a:br>
              <a:rPr lang="de-DE" altLang="de-DE" dirty="0">
                <a:latin typeface="Verdana" pitchFamily="34" charset="0"/>
                <a:cs typeface="Times New Roman" charset="0"/>
              </a:rPr>
            </a:br>
            <a:r>
              <a:rPr lang="de-DE" altLang="de-DE" dirty="0">
                <a:latin typeface="Verdana" pitchFamily="34" charset="0"/>
                <a:cs typeface="Times New Roman" charset="0"/>
              </a:rPr>
              <a:t>Schulgelände wird übernommen</a:t>
            </a:r>
          </a:p>
          <a:p>
            <a:pPr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de-DE" altLang="de-DE" dirty="0">
                <a:latin typeface="Verdana" pitchFamily="34" charset="0"/>
                <a:cs typeface="Times New Roman" charset="0"/>
              </a:rPr>
              <a:t>Caterer: Kolping Catering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dirty="0">
              <a:latin typeface="Verdana" pitchFamily="34" charset="0"/>
              <a:cs typeface="Times New Roman" charset="0"/>
            </a:endParaRPr>
          </a:p>
        </p:txBody>
      </p:sp>
      <p:sp>
        <p:nvSpPr>
          <p:cNvPr id="5" name="Rechteck 2"/>
          <p:cNvSpPr txBox="1">
            <a:spLocks noChangeArrowheads="1"/>
          </p:cNvSpPr>
          <p:nvPr/>
        </p:nvSpPr>
        <p:spPr>
          <a:xfrm>
            <a:off x="755576" y="548680"/>
            <a:ext cx="7560840" cy="115212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rtlCol="0"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CH" altLang="de-DE" sz="3600" dirty="0">
                <a:latin typeface="Verdana" pitchFamily="34" charset="0"/>
              </a:rPr>
              <a:t>Mittagessen in der Mensa: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de-CH" altLang="de-DE" sz="3600" dirty="0">
                <a:latin typeface="Verdana" pitchFamily="34" charset="0"/>
              </a:rPr>
              <a:t> Organisation und Verantwortung</a:t>
            </a:r>
            <a:endParaRPr lang="de-CH" sz="36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  <p:pic>
        <p:nvPicPr>
          <p:cNvPr id="3" name="Grafik 2" descr="Ein Bild, das orange, Farbigkeit, Reihe, Bernstein enthält.&#10;&#10;Automatisch generierte Beschreibung">
            <a:extLst>
              <a:ext uri="{FF2B5EF4-FFF2-40B4-BE49-F238E27FC236}">
                <a16:creationId xmlns:a16="http://schemas.microsoft.com/office/drawing/2014/main" id="{FB367AE4-E075-5B14-6450-D29CC87E0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09" y="3978643"/>
            <a:ext cx="1322107" cy="134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feld 3"/>
          <p:cNvSpPr txBox="1">
            <a:spLocks noChangeArrowheads="1"/>
          </p:cNvSpPr>
          <p:nvPr/>
        </p:nvSpPr>
        <p:spPr bwMode="auto">
          <a:xfrm>
            <a:off x="833903" y="1550987"/>
            <a:ext cx="740568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de-DE" altLang="de-DE" sz="2600" dirty="0">
                <a:solidFill>
                  <a:schemeClr val="tx1"/>
                </a:solidFill>
                <a:latin typeface="Verdana" pitchFamily="34" charset="0"/>
              </a:rPr>
              <a:t>Salatbar oder Rohkost </a:t>
            </a:r>
          </a:p>
          <a:p>
            <a:pPr marL="450850" indent="-450850" eaLnBrk="1" hangingPunct="1">
              <a:spcBef>
                <a:spcPct val="5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de-DE" altLang="de-DE" sz="2600" dirty="0">
                <a:solidFill>
                  <a:schemeClr val="tx1"/>
                </a:solidFill>
                <a:latin typeface="Verdana" pitchFamily="34" charset="0"/>
              </a:rPr>
              <a:t>Hauptgericht: zur Auswahl stehen täglich ein vegetarisches Gericht und ein Gericht mit Fleisch oder Fisch</a:t>
            </a:r>
            <a:br>
              <a:rPr lang="de-DE" altLang="de-DE" sz="26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altLang="de-DE" sz="2600" dirty="0">
                <a:solidFill>
                  <a:schemeClr val="tx1"/>
                </a:solidFill>
                <a:latin typeface="Verdana" pitchFamily="34" charset="0"/>
              </a:rPr>
              <a:t>(</a:t>
            </a:r>
            <a:r>
              <a:rPr lang="de-DE" altLang="de-DE" sz="2600" dirty="0" err="1">
                <a:solidFill>
                  <a:schemeClr val="tx1"/>
                </a:solidFill>
                <a:latin typeface="Verdana" pitchFamily="34" charset="0"/>
              </a:rPr>
              <a:t>cook</a:t>
            </a:r>
            <a:r>
              <a:rPr lang="de-DE" altLang="de-DE" sz="2600" dirty="0">
                <a:solidFill>
                  <a:schemeClr val="tx1"/>
                </a:solidFill>
                <a:latin typeface="Verdana" pitchFamily="34" charset="0"/>
              </a:rPr>
              <a:t> &amp; </a:t>
            </a:r>
            <a:r>
              <a:rPr lang="de-DE" altLang="de-DE" sz="2600" dirty="0" err="1">
                <a:solidFill>
                  <a:schemeClr val="tx1"/>
                </a:solidFill>
                <a:latin typeface="Verdana" pitchFamily="34" charset="0"/>
              </a:rPr>
              <a:t>chill</a:t>
            </a:r>
            <a:r>
              <a:rPr lang="de-DE" altLang="de-DE" sz="2600" dirty="0">
                <a:solidFill>
                  <a:schemeClr val="tx1"/>
                </a:solidFill>
                <a:latin typeface="Verdana" pitchFamily="34" charset="0"/>
              </a:rPr>
              <a:t>-Verfahren)</a:t>
            </a: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de-DE" altLang="de-DE" sz="2600" dirty="0">
                <a:solidFill>
                  <a:schemeClr val="tx1"/>
                </a:solidFill>
                <a:latin typeface="Verdana" pitchFamily="34" charset="0"/>
              </a:rPr>
              <a:t> alle Beilagen frei zusammenstellbar</a:t>
            </a: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de-DE" altLang="de-DE" sz="2600" dirty="0">
                <a:solidFill>
                  <a:schemeClr val="tx1"/>
                </a:solidFill>
                <a:latin typeface="Verdana" pitchFamily="34" charset="0"/>
              </a:rPr>
              <a:t> Dessert oder Obst </a:t>
            </a: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de-DE" altLang="de-DE" sz="2600" dirty="0">
                <a:solidFill>
                  <a:schemeClr val="tx1"/>
                </a:solidFill>
                <a:latin typeface="Verdana" pitchFamily="34" charset="0"/>
              </a:rPr>
              <a:t> Wasser</a:t>
            </a:r>
            <a:endParaRPr lang="de-DE" altLang="de-DE" sz="260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1269" name="Bild 9" descr="C:\Users\Birgit\AppData\Local\Microsoft\Windows\Temporary Internet Files\Content.IE5\ODINUSDW\MP900409273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9" b="1"/>
          <a:stretch/>
        </p:blipFill>
        <p:spPr bwMode="auto">
          <a:xfrm>
            <a:off x="6192838" y="4853354"/>
            <a:ext cx="2051050" cy="12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2"/>
          <p:cNvSpPr txBox="1">
            <a:spLocks noChangeArrowheads="1"/>
          </p:cNvSpPr>
          <p:nvPr/>
        </p:nvSpPr>
        <p:spPr>
          <a:xfrm>
            <a:off x="755576" y="548680"/>
            <a:ext cx="7560840" cy="79208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rtlCol="0"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CH" altLang="de-DE" sz="3600" dirty="0">
                <a:latin typeface="Verdana" pitchFamily="34" charset="0"/>
              </a:rPr>
              <a:t>Mittagessen in der Mensa: Umfang</a:t>
            </a:r>
            <a:endParaRPr lang="de-CH" sz="36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9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5E43A-9462-418B-A4DA-116E524B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8F8EF24-846C-4569-82A5-9A45BF77A7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85800"/>
            <a:ext cx="4139952" cy="275996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FC59057-6AF3-4EBC-8037-4CF2D257F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936" y="693936"/>
            <a:ext cx="4139952" cy="275996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5B764D9-3958-4A88-8457-959CB703F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92720"/>
            <a:ext cx="4139952" cy="275996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D1D7D05-3855-4EDF-8E73-07F3C16356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936" y="3792720"/>
            <a:ext cx="4139952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00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Grp="1" noChangeArrowheads="1"/>
          </p:cNvSpPr>
          <p:nvPr>
            <p:ph idx="1"/>
          </p:nvPr>
        </p:nvSpPr>
        <p:spPr>
          <a:xfrm>
            <a:off x="734119" y="3152508"/>
            <a:ext cx="7772400" cy="29003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>
                <a:latin typeface="Verdana" pitchFamily="34" charset="0"/>
              </a:rPr>
              <a:t>					Kosten pro Monat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Verdana" pitchFamily="34" charset="0"/>
              </a:rPr>
              <a:t>1 Mittagessen / Woche: 	20,00 €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Verdana" pitchFamily="34" charset="0"/>
              </a:rPr>
              <a:t>2 Mittagessen / Woche: 	38,50 €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Verdana" pitchFamily="34" charset="0"/>
              </a:rPr>
              <a:t>3 Mittagessen / Woche: 	57,00 €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Verdana" pitchFamily="34" charset="0"/>
              </a:rPr>
              <a:t>4 Mittagessen / Woche: 	73,00 €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Verdana" pitchFamily="34" charset="0"/>
              </a:rPr>
              <a:t>5 Mittagessen / Woche: </a:t>
            </a:r>
            <a:r>
              <a:rPr lang="de-DE">
                <a:latin typeface="Verdana" pitchFamily="34" charset="0"/>
              </a:rPr>
              <a:t>	90,50 </a:t>
            </a:r>
            <a:r>
              <a:rPr lang="de-DE" dirty="0">
                <a:latin typeface="Verdana" pitchFamily="34" charset="0"/>
              </a:rPr>
              <a:t>€</a:t>
            </a:r>
            <a:endParaRPr lang="de-CH" dirty="0">
              <a:latin typeface="Verdana" pitchFamily="34" charset="0"/>
            </a:endParaRPr>
          </a:p>
        </p:txBody>
      </p:sp>
      <p:sp>
        <p:nvSpPr>
          <p:cNvPr id="12292" name="Textfeld 4"/>
          <p:cNvSpPr txBox="1">
            <a:spLocks noChangeArrowheads="1"/>
          </p:cNvSpPr>
          <p:nvPr/>
        </p:nvSpPr>
        <p:spPr bwMode="auto">
          <a:xfrm>
            <a:off x="731491" y="1700808"/>
            <a:ext cx="772894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Mensa ist an fünf Tagen in der Woche geöffnet. Die Kinder können also an allen Tagen nach Unterrichtsschluss essen.</a:t>
            </a:r>
          </a:p>
        </p:txBody>
      </p:sp>
      <p:pic>
        <p:nvPicPr>
          <p:cNvPr id="12293" name="Bild 8" descr="http://www.kaeuferportal.de/images/kaufberatung/solaranlagen/photovoltaik-preis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09"/>
          <a:stretch/>
        </p:blipFill>
        <p:spPr bwMode="auto">
          <a:xfrm>
            <a:off x="6751450" y="4293096"/>
            <a:ext cx="156496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2"/>
          <p:cNvSpPr txBox="1">
            <a:spLocks noChangeArrowheads="1"/>
          </p:cNvSpPr>
          <p:nvPr/>
        </p:nvSpPr>
        <p:spPr>
          <a:xfrm>
            <a:off x="755576" y="548680"/>
            <a:ext cx="7560840" cy="79208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rtlCol="0"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CH" altLang="de-DE" sz="3600" dirty="0">
                <a:latin typeface="Verdana" pitchFamily="34" charset="0"/>
              </a:rPr>
              <a:t>Mittagessen in der Mensa: Kosten</a:t>
            </a:r>
            <a:endParaRPr lang="de-CH" sz="36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2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hteck 3"/>
          <p:cNvSpPr>
            <a:spLocks noGrp="1" noChangeArrowheads="1"/>
          </p:cNvSpPr>
          <p:nvPr>
            <p:ph idx="1"/>
          </p:nvPr>
        </p:nvSpPr>
        <p:spPr>
          <a:xfrm>
            <a:off x="731491" y="2276872"/>
            <a:ext cx="7728941" cy="3467298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de-DE" altLang="de-DE" sz="2800" b="1" dirty="0">
                <a:latin typeface="Verdana" pitchFamily="34" charset="0"/>
              </a:rPr>
              <a:t>elf Monatsbeiträge </a:t>
            </a:r>
            <a:r>
              <a:rPr lang="de-DE" altLang="de-DE" sz="2800" dirty="0">
                <a:latin typeface="Verdana" pitchFamily="34" charset="0"/>
              </a:rPr>
              <a:t>für ein Schuljahr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e-DE" altLang="de-DE" sz="2800" dirty="0">
                <a:latin typeface="Verdana" pitchFamily="34" charset="0"/>
              </a:rPr>
              <a:t>Für eine </a:t>
            </a:r>
            <a:r>
              <a:rPr lang="de-DE" altLang="de-DE" sz="2800" b="1" dirty="0">
                <a:latin typeface="Verdana" pitchFamily="34" charset="0"/>
              </a:rPr>
              <a:t>Kündigung, Neuanmeldung und Änderung </a:t>
            </a:r>
            <a:r>
              <a:rPr lang="de-DE" altLang="de-DE" sz="2800" dirty="0">
                <a:latin typeface="Verdana" pitchFamily="34" charset="0"/>
              </a:rPr>
              <a:t>der Anzahl der Wochentage gilt eine Frist von 15 Tagen zum Ende des Monats.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e-DE" altLang="de-DE" sz="2800" dirty="0">
                <a:latin typeface="Verdana" pitchFamily="34" charset="0"/>
              </a:rPr>
              <a:t>Ein </a:t>
            </a:r>
            <a:r>
              <a:rPr lang="de-DE" altLang="de-DE" sz="2800" b="1" dirty="0">
                <a:latin typeface="Verdana" pitchFamily="34" charset="0"/>
              </a:rPr>
              <a:t>Wechsel eines Wochentages </a:t>
            </a:r>
            <a:r>
              <a:rPr lang="de-DE" altLang="de-DE" sz="2800" dirty="0">
                <a:latin typeface="Verdana" pitchFamily="34" charset="0"/>
              </a:rPr>
              <a:t>ist in der Regel kurzfristig durchführbar.</a:t>
            </a:r>
          </a:p>
        </p:txBody>
      </p:sp>
      <p:sp>
        <p:nvSpPr>
          <p:cNvPr id="4" name="Rechteck 2"/>
          <p:cNvSpPr txBox="1">
            <a:spLocks noChangeArrowheads="1"/>
          </p:cNvSpPr>
          <p:nvPr/>
        </p:nvSpPr>
        <p:spPr>
          <a:xfrm>
            <a:off x="755576" y="548680"/>
            <a:ext cx="7560840" cy="122413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rtlCol="0"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CH" altLang="de-DE" sz="3300" dirty="0">
                <a:latin typeface="Verdana" pitchFamily="34" charset="0"/>
              </a:rPr>
              <a:t>Mittagessen in der Mensa: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de-DE" altLang="de-DE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Auszug aus den </a:t>
            </a:r>
            <a:r>
              <a:rPr lang="de-DE" altLang="de-DE" sz="3200" dirty="0">
                <a:latin typeface="Verdana" pitchFamily="34" charset="0"/>
              </a:rPr>
              <a:t>Vertragsbedingungen</a:t>
            </a:r>
            <a:endParaRPr lang="de-CH" sz="32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de-CH" sz="33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3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Bild 4" descr="C:\Users\Olaf\Documents\Texte Olaf\Schule\Kopf_N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19200"/>
            <a:ext cx="1409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feld 5"/>
          <p:cNvSpPr txBox="1">
            <a:spLocks noChangeArrowheads="1"/>
          </p:cNvSpPr>
          <p:nvPr/>
        </p:nvSpPr>
        <p:spPr bwMode="auto">
          <a:xfrm>
            <a:off x="3130550" y="338138"/>
            <a:ext cx="52133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3000">
                <a:solidFill>
                  <a:schemeClr val="bg1"/>
                </a:solidFill>
                <a:latin typeface="Verdana" pitchFamily="34" charset="0"/>
              </a:rPr>
              <a:t>Erich Kästner-Gymnasium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de-DE" altLang="de-DE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4129088" y="2814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4129088" y="2814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513" name="Textfeld 5"/>
          <p:cNvSpPr txBox="1">
            <a:spLocks noChangeArrowheads="1"/>
          </p:cNvSpPr>
          <p:nvPr/>
        </p:nvSpPr>
        <p:spPr bwMode="auto">
          <a:xfrm>
            <a:off x="838200" y="2362200"/>
            <a:ext cx="4648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3000">
                <a:solidFill>
                  <a:schemeClr val="bg1"/>
                </a:solidFill>
                <a:latin typeface="Verdana" pitchFamily="34" charset="0"/>
              </a:rPr>
              <a:t>Kolping Bildungswerk</a:t>
            </a:r>
          </a:p>
        </p:txBody>
      </p:sp>
      <p:pic>
        <p:nvPicPr>
          <p:cNvPr id="3" name="Grafik 2" descr="Ein Bild, das orange, Farbigkeit, Reihe, Bernstein enthält.&#10;&#10;Automatisch generierte Beschreibung">
            <a:extLst>
              <a:ext uri="{FF2B5EF4-FFF2-40B4-BE49-F238E27FC236}">
                <a16:creationId xmlns:a16="http://schemas.microsoft.com/office/drawing/2014/main" id="{3DDB4407-CCFB-D056-ADE8-D98A5A82E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25" y="380816"/>
            <a:ext cx="1011550" cy="1027112"/>
          </a:xfrm>
          <a:prstGeom prst="rect">
            <a:avLst/>
          </a:prstGeom>
        </p:spPr>
      </p:pic>
      <p:sp>
        <p:nvSpPr>
          <p:cNvPr id="5" name="Rechteck 3">
            <a:extLst>
              <a:ext uri="{FF2B5EF4-FFF2-40B4-BE49-F238E27FC236}">
                <a16:creationId xmlns:a16="http://schemas.microsoft.com/office/drawing/2014/main" id="{89BB2AD9-3C8B-AF28-E3E5-318981450D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368676"/>
            <a:ext cx="7697788" cy="2724619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de-DE" altLang="de-DE" sz="3600" dirty="0">
                <a:latin typeface="Verdana" pitchFamily="34" charset="0"/>
              </a:rPr>
              <a:t>Falls Sie später noch </a:t>
            </a:r>
            <a:r>
              <a:rPr lang="de-DE" altLang="de-DE" sz="3600" b="1" dirty="0">
                <a:latin typeface="Verdana" pitchFamily="34" charset="0"/>
              </a:rPr>
              <a:t>offene Fragen </a:t>
            </a:r>
            <a:r>
              <a:rPr lang="de-DE" altLang="de-DE" sz="3600" dirty="0">
                <a:latin typeface="Verdana" pitchFamily="34" charset="0"/>
              </a:rPr>
              <a:t>haben, melden Sie sich doch bitte bei</a:t>
            </a:r>
          </a:p>
          <a:p>
            <a:pPr eaLnBrk="1" hangingPunct="1"/>
            <a:endParaRPr lang="de-DE" altLang="de-DE" sz="3600" dirty="0">
              <a:latin typeface="Verdana" pitchFamily="34" charset="0"/>
            </a:endParaRPr>
          </a:p>
          <a:p>
            <a:pPr marL="571500" indent="-571500" eaLnBrk="1" hangingPunct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de-DE" altLang="de-DE" sz="3600" dirty="0">
                <a:latin typeface="Verdana" pitchFamily="34" charset="0"/>
              </a:rPr>
              <a:t>Herrn Stehling (</a:t>
            </a:r>
            <a:r>
              <a:rPr lang="de-DE" altLang="de-DE" sz="3600" dirty="0">
                <a:latin typeface="Verdana" pitchFamily="34" charset="0"/>
                <a:hlinkClick r:id="rId4"/>
              </a:rPr>
              <a:t>uemi-ekg@kbw-koeln.org</a:t>
            </a:r>
            <a:r>
              <a:rPr lang="de-DE" altLang="de-DE" sz="3600" dirty="0">
                <a:latin typeface="Verdana" pitchFamily="34" charset="0"/>
              </a:rPr>
              <a:t>)</a:t>
            </a:r>
            <a:br>
              <a:rPr lang="de-DE" altLang="de-DE" sz="3600" dirty="0">
                <a:latin typeface="Verdana" pitchFamily="34" charset="0"/>
              </a:rPr>
            </a:br>
            <a:r>
              <a:rPr lang="de-DE" altLang="de-DE" sz="3600" dirty="0">
                <a:solidFill>
                  <a:schemeClr val="tx1"/>
                </a:solidFill>
                <a:latin typeface="Verdana" pitchFamily="34" charset="0"/>
              </a:rPr>
              <a:t>Teamleitung</a:t>
            </a:r>
            <a:r>
              <a:rPr lang="de-DE" altLang="de-DE" sz="3600" dirty="0">
                <a:latin typeface="Verdana" pitchFamily="34" charset="0"/>
              </a:rPr>
              <a:t> der Übermittagsbetreuung am EKG</a:t>
            </a:r>
            <a:br>
              <a:rPr lang="de-DE" altLang="de-DE" sz="3600" dirty="0">
                <a:latin typeface="Verdana" pitchFamily="34" charset="0"/>
              </a:rPr>
            </a:br>
            <a:r>
              <a:rPr lang="de-DE" altLang="de-DE" sz="3600" dirty="0">
                <a:latin typeface="Verdana" pitchFamily="34" charset="0"/>
              </a:rPr>
              <a:t>oder bei</a:t>
            </a:r>
          </a:p>
          <a:p>
            <a:pPr marL="571500" indent="-571500" eaLnBrk="1" hangingPunct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de-DE" altLang="de-DE" sz="3600" dirty="0">
                <a:latin typeface="Verdana" pitchFamily="34" charset="0"/>
              </a:rPr>
              <a:t>Herrn Rodenbach (</a:t>
            </a:r>
            <a:r>
              <a:rPr lang="de-DE" altLang="de-DE" sz="3600" dirty="0">
                <a:latin typeface="Verdana" pitchFamily="34" charset="0"/>
                <a:hlinkClick r:id="rId5"/>
              </a:rPr>
              <a:t>rodenbach@ekg-koeln.de</a:t>
            </a:r>
            <a:r>
              <a:rPr lang="de-DE" altLang="de-DE" sz="3600" dirty="0">
                <a:latin typeface="Verdana" pitchFamily="34" charset="0"/>
              </a:rPr>
              <a:t>),</a:t>
            </a:r>
            <a:br>
              <a:rPr lang="de-DE" altLang="de-DE" sz="3600" dirty="0">
                <a:latin typeface="Verdana" pitchFamily="34" charset="0"/>
              </a:rPr>
            </a:br>
            <a:r>
              <a:rPr lang="de-DE" altLang="de-DE" sz="3600" dirty="0">
                <a:latin typeface="Verdana" pitchFamily="34" charset="0"/>
              </a:rPr>
              <a:t>Koordination Übermittagsbetreuung am EKG.</a:t>
            </a:r>
            <a:endParaRPr lang="de-CH" altLang="de-DE" sz="3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Textfeld 3"/>
          <p:cNvSpPr txBox="1">
            <a:spLocks noChangeArrowheads="1"/>
          </p:cNvSpPr>
          <p:nvPr/>
        </p:nvSpPr>
        <p:spPr bwMode="auto">
          <a:xfrm>
            <a:off x="726236" y="1412776"/>
            <a:ext cx="7924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de-DE" b="1" dirty="0">
                <a:latin typeface="Verdana" pitchFamily="34" charset="0"/>
                <a:cs typeface="Times New Roman" charset="0"/>
              </a:rPr>
              <a:t>In der Regel endet der Unterricht in der Klasse 5 um 13.15 Uhr:</a:t>
            </a:r>
          </a:p>
          <a:p>
            <a:pPr marL="696913" indent="-514350" algn="ctr" eaLnBrk="1" hangingPunct="1">
              <a:spcBef>
                <a:spcPct val="50000"/>
              </a:spcBef>
              <a:buAutoNum type="arabicPeriod"/>
              <a:defRPr/>
            </a:pPr>
            <a:r>
              <a:rPr lang="de-DE" dirty="0">
                <a:latin typeface="Verdana" pitchFamily="34" charset="0"/>
                <a:cs typeface="Times New Roman" charset="0"/>
              </a:rPr>
              <a:t>– 6. Stunde 	(7.55 – 13.15 Uhr)</a:t>
            </a:r>
          </a:p>
        </p:txBody>
      </p:sp>
      <p:sp>
        <p:nvSpPr>
          <p:cNvPr id="5" name="Rechteck 2"/>
          <p:cNvSpPr txBox="1">
            <a:spLocks noChangeArrowheads="1"/>
          </p:cNvSpPr>
          <p:nvPr/>
        </p:nvSpPr>
        <p:spPr>
          <a:xfrm>
            <a:off x="755576" y="548680"/>
            <a:ext cx="7560840" cy="64807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rtlCol="0"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CH" altLang="de-DE" sz="3600" dirty="0">
                <a:latin typeface="Verdana" pitchFamily="34" charset="0"/>
              </a:rPr>
              <a:t>Vorbemerkung: Unterrichtszeiten</a:t>
            </a:r>
            <a:endParaRPr lang="de-CH" sz="36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711922" y="3068960"/>
            <a:ext cx="792480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5738" indent="-185738" eaLnBrk="1" hangingPunct="1">
              <a:spcBef>
                <a:spcPts val="0"/>
              </a:spcBef>
              <a:defRPr/>
            </a:pPr>
            <a:r>
              <a:rPr lang="de-DE" u="sng" dirty="0">
                <a:latin typeface="Verdana" pitchFamily="34" charset="0"/>
                <a:cs typeface="Times New Roman" charset="0"/>
              </a:rPr>
              <a:t>mögliche Ausnahmen:</a:t>
            </a: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de-DE" dirty="0">
                <a:latin typeface="Verdana" pitchFamily="34" charset="0"/>
                <a:cs typeface="Times New Roman" charset="0"/>
              </a:rPr>
              <a:t>Förderunterricht	</a:t>
            </a:r>
            <a:r>
              <a:rPr lang="de-DE" sz="1800" dirty="0">
                <a:latin typeface="Verdana" pitchFamily="34" charset="0"/>
                <a:cs typeface="Times New Roman" charset="0"/>
              </a:rPr>
              <a:t>(wird so eingerichtet, dass die					 Mensa besucht werden kann),</a:t>
            </a: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de-DE" dirty="0">
                <a:latin typeface="Verdana" pitchFamily="34" charset="0"/>
                <a:cs typeface="Times New Roman" charset="0"/>
              </a:rPr>
              <a:t>Schwimmen </a:t>
            </a:r>
            <a:r>
              <a:rPr lang="de-DE" sz="2800" dirty="0">
                <a:latin typeface="Verdana" pitchFamily="34" charset="0"/>
                <a:cs typeface="Times New Roman" charset="0"/>
              </a:rPr>
              <a:t>		</a:t>
            </a:r>
            <a:r>
              <a:rPr lang="de-DE" sz="1800" dirty="0">
                <a:latin typeface="Verdana" pitchFamily="34" charset="0"/>
                <a:cs typeface="Times New Roman" charset="0"/>
              </a:rPr>
              <a:t>(in seltenen Fällen bis 14:00 Uhr),</a:t>
            </a: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de-DE" dirty="0">
                <a:latin typeface="Verdana" pitchFamily="34" charset="0"/>
                <a:cs typeface="Times New Roman" charset="0"/>
              </a:rPr>
              <a:t>AGs / Arbeitsgemeinschaften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755576" y="5229200"/>
            <a:ext cx="78954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defRPr/>
            </a:pPr>
            <a:r>
              <a:rPr lang="de-DE" dirty="0">
                <a:latin typeface="Verdana" pitchFamily="34" charset="0"/>
                <a:cs typeface="Times New Roman" charset="0"/>
              </a:rPr>
              <a:t>Später sind auch Unterricht in der 7. Stunde oder nach einer Mittagspause am Nachmittag möglich.</a:t>
            </a:r>
          </a:p>
        </p:txBody>
      </p:sp>
    </p:spTree>
    <p:extLst>
      <p:ext uri="{BB962C8B-B14F-4D97-AF65-F5344CB8AC3E}">
        <p14:creationId xmlns:p14="http://schemas.microsoft.com/office/powerpoint/2010/main" val="230010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hteck 3"/>
          <p:cNvSpPr>
            <a:spLocks noGrp="1" noChangeArrowheads="1"/>
          </p:cNvSpPr>
          <p:nvPr>
            <p:ph idx="1"/>
          </p:nvPr>
        </p:nvSpPr>
        <p:spPr>
          <a:xfrm>
            <a:off x="721227" y="1700808"/>
            <a:ext cx="7595189" cy="439261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altLang="de-DE" sz="2800" dirty="0">
                <a:latin typeface="Verdana" pitchFamily="34" charset="0"/>
              </a:rPr>
              <a:t>Für die Zeit nach 13.15 Uhr gibt es drei Optionen:</a:t>
            </a:r>
          </a:p>
          <a:p>
            <a:pPr marL="0" indent="0" eaLnBrk="1" hangingPunct="1">
              <a:buNone/>
              <a:defRPr/>
            </a:pPr>
            <a:endParaRPr lang="de-DE" altLang="de-DE" sz="2800" dirty="0">
              <a:latin typeface="Verdana" pitchFamily="34" charset="0"/>
            </a:endParaRPr>
          </a:p>
          <a:p>
            <a:pPr marL="514350" indent="-514350" eaLnBrk="1" hangingPunct="1">
              <a:spcAft>
                <a:spcPts val="600"/>
              </a:spcAft>
              <a:buFont typeface="+mj-lt"/>
              <a:buAutoNum type="alphaLcParenR"/>
              <a:defRPr/>
            </a:pPr>
            <a:r>
              <a:rPr lang="de-DE" altLang="de-DE" sz="2800" dirty="0">
                <a:latin typeface="Verdana" pitchFamily="34" charset="0"/>
              </a:rPr>
              <a:t>Rückweg nach Hause</a:t>
            </a:r>
          </a:p>
          <a:p>
            <a:pPr marL="514350" indent="-514350" eaLnBrk="1" hangingPunct="1">
              <a:spcAft>
                <a:spcPts val="600"/>
              </a:spcAft>
              <a:buFont typeface="+mj-lt"/>
              <a:buAutoNum type="alphaLcParenR"/>
              <a:defRPr/>
            </a:pPr>
            <a:r>
              <a:rPr lang="de-DE" altLang="de-DE" sz="2800" dirty="0">
                <a:latin typeface="Verdana" pitchFamily="34" charset="0"/>
              </a:rPr>
              <a:t>Mittagessen und Teilnahme an der </a:t>
            </a:r>
            <a:r>
              <a:rPr lang="de-DE" altLang="de-DE" sz="2800" b="1" dirty="0">
                <a:latin typeface="Verdana" pitchFamily="34" charset="0"/>
              </a:rPr>
              <a:t>Nachmittagsbetreuung</a:t>
            </a:r>
            <a:endParaRPr lang="de-CH" altLang="de-DE" sz="2800" b="1" dirty="0">
              <a:latin typeface="Verdana" pitchFamily="34" charset="0"/>
            </a:endParaRPr>
          </a:p>
          <a:p>
            <a:pPr marL="514350" indent="-514350" eaLnBrk="1" hangingPunct="1">
              <a:spcAft>
                <a:spcPts val="600"/>
              </a:spcAft>
              <a:buFont typeface="+mj-lt"/>
              <a:buAutoNum type="alphaLcParenR"/>
              <a:defRPr/>
            </a:pPr>
            <a:r>
              <a:rPr lang="de-DE" altLang="de-DE" sz="2800" dirty="0">
                <a:latin typeface="Verdana" pitchFamily="34" charset="0"/>
              </a:rPr>
              <a:t>nur </a:t>
            </a:r>
            <a:r>
              <a:rPr lang="de-DE" altLang="de-DE" sz="2800" b="1" dirty="0">
                <a:latin typeface="Verdana" pitchFamily="34" charset="0"/>
              </a:rPr>
              <a:t>Mittagessen</a:t>
            </a:r>
            <a:r>
              <a:rPr lang="de-DE" altLang="de-DE" sz="2800" dirty="0">
                <a:latin typeface="Verdana" pitchFamily="34" charset="0"/>
              </a:rPr>
              <a:t> in der Mensa,</a:t>
            </a:r>
            <a:br>
              <a:rPr lang="de-DE" altLang="de-DE" sz="2800" dirty="0">
                <a:latin typeface="Verdana" pitchFamily="34" charset="0"/>
              </a:rPr>
            </a:br>
            <a:r>
              <a:rPr lang="de-DE" altLang="de-DE" sz="2800" dirty="0">
                <a:latin typeface="Verdana" pitchFamily="34" charset="0"/>
              </a:rPr>
              <a:t>danach nach Hause</a:t>
            </a:r>
            <a:endParaRPr lang="de-DE" altLang="de-DE" sz="3200" dirty="0">
              <a:latin typeface="Verdana" pitchFamily="34" charset="0"/>
            </a:endParaRPr>
          </a:p>
        </p:txBody>
      </p:sp>
      <p:sp>
        <p:nvSpPr>
          <p:cNvPr id="5" name="Rechteck 2"/>
          <p:cNvSpPr txBox="1">
            <a:spLocks noChangeArrowheads="1"/>
          </p:cNvSpPr>
          <p:nvPr/>
        </p:nvSpPr>
        <p:spPr>
          <a:xfrm>
            <a:off x="755576" y="548680"/>
            <a:ext cx="7560840" cy="64807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rtlCol="0"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CH" altLang="de-DE" sz="3600" dirty="0">
                <a:latin typeface="Verdana" pitchFamily="34" charset="0"/>
              </a:rPr>
              <a:t>Vorbemerkung: Unterrichtszeiten</a:t>
            </a:r>
            <a:endParaRPr lang="de-CH" sz="36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platzhalter 2"/>
          <p:cNvSpPr>
            <a:spLocks noGrp="1"/>
          </p:cNvSpPr>
          <p:nvPr>
            <p:ph type="body" idx="1"/>
          </p:nvPr>
        </p:nvSpPr>
        <p:spPr>
          <a:xfrm>
            <a:off x="762000" y="4724400"/>
            <a:ext cx="7410450" cy="14414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br>
              <a:rPr lang="de-DE" altLang="de-DE" sz="4600" dirty="0">
                <a:latin typeface="Verdana" pitchFamily="34" charset="0"/>
              </a:rPr>
            </a:br>
            <a:r>
              <a:rPr lang="de-DE" altLang="de-DE" sz="4600" dirty="0">
                <a:latin typeface="Verdana" pitchFamily="34" charset="0"/>
              </a:rPr>
              <a:t>Nachmittagsbetreuung</a:t>
            </a:r>
            <a:endParaRPr lang="de-DE" altLang="de-DE" sz="4600" dirty="0"/>
          </a:p>
        </p:txBody>
      </p:sp>
      <p:pic>
        <p:nvPicPr>
          <p:cNvPr id="15363" name="Bild 3" descr="C:\Users\Olaf\Documents\Texte Olaf\Schule\Kopf_N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0713"/>
            <a:ext cx="15859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Ein Bild, das orange, Farbigkeit, Reihe, Bernstein enthält.&#10;&#10;Automatisch generierte Beschreibung">
            <a:extLst>
              <a:ext uri="{FF2B5EF4-FFF2-40B4-BE49-F238E27FC236}">
                <a16:creationId xmlns:a16="http://schemas.microsoft.com/office/drawing/2014/main" id="{ED049151-76EB-2508-CF3F-560AAFAA2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65" y="967468"/>
            <a:ext cx="1343225" cy="13638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hteck 2"/>
          <p:cNvSpPr>
            <a:spLocks noChangeArrowheads="1"/>
          </p:cNvSpPr>
          <p:nvPr/>
        </p:nvSpPr>
        <p:spPr bwMode="auto">
          <a:xfrm>
            <a:off x="-282575" y="6156325"/>
            <a:ext cx="91440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400" b="1" u="sng">
                <a:solidFill>
                  <a:schemeClr val="tx1"/>
                </a:solidFill>
                <a:latin typeface="Arial" charset="0"/>
                <a:cs typeface="Times New Roman" charset="0"/>
              </a:rPr>
              <a:t> </a:t>
            </a:r>
            <a:endParaRPr lang="de-DE" altLang="de-DE" sz="120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8" name="Textfeld 4"/>
          <p:cNvSpPr txBox="1">
            <a:spLocks noChangeArrowheads="1"/>
          </p:cNvSpPr>
          <p:nvPr/>
        </p:nvSpPr>
        <p:spPr bwMode="auto">
          <a:xfrm>
            <a:off x="990600" y="2514600"/>
            <a:ext cx="7239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de-CH" altLang="de-DE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de-DE" altLang="de-DE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6389" name="Textfeld 5"/>
          <p:cNvSpPr txBox="1">
            <a:spLocks noChangeArrowheads="1"/>
          </p:cNvSpPr>
          <p:nvPr/>
        </p:nvSpPr>
        <p:spPr bwMode="auto">
          <a:xfrm>
            <a:off x="791348" y="2060848"/>
            <a:ext cx="7848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dirty="0">
                <a:solidFill>
                  <a:schemeClr val="tx1"/>
                </a:solidFill>
                <a:latin typeface="Verdana" pitchFamily="34" charset="0"/>
              </a:rPr>
              <a:t>Da das Erich Kästner-Gymnasium keine gebundene Ganztagsschule ist, handelt es sich bei der Nachmittagsbetreuung um ein </a:t>
            </a:r>
            <a:r>
              <a:rPr lang="de-DE" altLang="de-DE" b="1" dirty="0">
                <a:solidFill>
                  <a:schemeClr val="tx1"/>
                </a:solidFill>
                <a:latin typeface="Verdana" pitchFamily="34" charset="0"/>
              </a:rPr>
              <a:t>freiwilliges</a:t>
            </a:r>
            <a:r>
              <a:rPr lang="de-DE" altLang="de-DE" dirty="0">
                <a:solidFill>
                  <a:schemeClr val="tx1"/>
                </a:solidFill>
                <a:latin typeface="Verdana" pitchFamily="34" charset="0"/>
              </a:rPr>
              <a:t> Angebot.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dirty="0">
                <a:solidFill>
                  <a:schemeClr val="tx1"/>
                </a:solidFill>
                <a:latin typeface="Verdana" pitchFamily="34" charset="0"/>
              </a:rPr>
              <a:t>Dieses Angebot wird </a:t>
            </a:r>
            <a:r>
              <a:rPr lang="de-DE" altLang="de-DE" b="1" dirty="0">
                <a:solidFill>
                  <a:schemeClr val="tx1"/>
                </a:solidFill>
                <a:latin typeface="Verdana" pitchFamily="34" charset="0"/>
              </a:rPr>
              <a:t>nicht von</a:t>
            </a:r>
            <a:br>
              <a:rPr lang="de-DE" altLang="de-DE" b="1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altLang="de-DE" b="1" dirty="0">
                <a:solidFill>
                  <a:schemeClr val="tx1"/>
                </a:solidFill>
                <a:latin typeface="Verdana" pitchFamily="34" charset="0"/>
              </a:rPr>
              <a:t>der Schule</a:t>
            </a:r>
            <a:r>
              <a:rPr lang="de-DE" altLang="de-DE" dirty="0">
                <a:solidFill>
                  <a:schemeClr val="tx1"/>
                </a:solidFill>
                <a:latin typeface="Verdana" pitchFamily="34" charset="0"/>
              </a:rPr>
              <a:t>, sondern vom Kolping-</a:t>
            </a:r>
            <a:br>
              <a:rPr lang="de-DE" altLang="de-DE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altLang="de-DE" dirty="0">
                <a:solidFill>
                  <a:schemeClr val="tx1"/>
                </a:solidFill>
                <a:latin typeface="Verdana" pitchFamily="34" charset="0"/>
              </a:rPr>
              <a:t>Bildungswerk unterbreitet.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b="1" dirty="0">
                <a:solidFill>
                  <a:schemeClr val="tx1"/>
                </a:solidFill>
                <a:latin typeface="Verdana" pitchFamily="34" charset="0"/>
              </a:rPr>
              <a:t>Alle Kinder, die angemeldet werden</a:t>
            </a:r>
            <a:br>
              <a:rPr lang="de-DE" altLang="de-DE" b="1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altLang="de-DE" b="1" dirty="0">
                <a:solidFill>
                  <a:schemeClr val="tx1"/>
                </a:solidFill>
                <a:latin typeface="Verdana" pitchFamily="34" charset="0"/>
              </a:rPr>
              <a:t>sollen, erhalten einen Platz.</a:t>
            </a:r>
          </a:p>
        </p:txBody>
      </p:sp>
      <p:sp>
        <p:nvSpPr>
          <p:cNvPr id="6" name="Rechteck 2"/>
          <p:cNvSpPr txBox="1">
            <a:spLocks noChangeArrowheads="1"/>
          </p:cNvSpPr>
          <p:nvPr/>
        </p:nvSpPr>
        <p:spPr>
          <a:xfrm>
            <a:off x="755576" y="548680"/>
            <a:ext cx="7560840" cy="100811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rtlCol="0"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Nachmittagsbetreuung: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de-CH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Freiwilligkeit</a:t>
            </a:r>
          </a:p>
        </p:txBody>
      </p:sp>
      <p:pic>
        <p:nvPicPr>
          <p:cNvPr id="3" name="Grafik 2" descr="Ein Bild, das orange, Farbigkeit, Reihe, Bernstein enthält.&#10;&#10;Automatisch generierte Beschreibung">
            <a:extLst>
              <a:ext uri="{FF2B5EF4-FFF2-40B4-BE49-F238E27FC236}">
                <a16:creationId xmlns:a16="http://schemas.microsoft.com/office/drawing/2014/main" id="{8EDE4A00-FDB1-DAA6-9AD8-1D047D06B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835" y="3519488"/>
            <a:ext cx="1211615" cy="1230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hteck 3"/>
          <p:cNvSpPr>
            <a:spLocks noGrp="1" noChangeArrowheads="1"/>
          </p:cNvSpPr>
          <p:nvPr>
            <p:ph idx="1"/>
          </p:nvPr>
        </p:nvSpPr>
        <p:spPr>
          <a:xfrm>
            <a:off x="755576" y="2060848"/>
            <a:ext cx="8210550" cy="4103687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Courier New" pitchFamily="49" charset="0"/>
              <a:buChar char="o"/>
            </a:pPr>
            <a:r>
              <a:rPr lang="de-DE" altLang="de-DE" dirty="0">
                <a:latin typeface="Verdana" pitchFamily="34" charset="0"/>
              </a:rPr>
              <a:t>Das Angebot richtet sich hauptsächlich an die </a:t>
            </a:r>
            <a:r>
              <a:rPr lang="de-DE" altLang="de-DE" b="1" dirty="0">
                <a:latin typeface="Verdana" pitchFamily="34" charset="0"/>
              </a:rPr>
              <a:t>Jahrgangsstufen 5 und 6</a:t>
            </a:r>
            <a:r>
              <a:rPr lang="de-DE" altLang="de-DE" dirty="0">
                <a:latin typeface="Verdana" pitchFamily="34" charset="0"/>
              </a:rPr>
              <a:t>.</a:t>
            </a:r>
          </a:p>
          <a:p>
            <a:pPr eaLnBrk="1" hangingPunct="1">
              <a:spcAft>
                <a:spcPts val="1200"/>
              </a:spcAft>
              <a:buFont typeface="Courier New" pitchFamily="49" charset="0"/>
              <a:buChar char="o"/>
            </a:pPr>
            <a:r>
              <a:rPr lang="de-DE" altLang="de-DE" dirty="0">
                <a:latin typeface="Verdana" pitchFamily="34" charset="0"/>
              </a:rPr>
              <a:t>Unterrichtsende bis 16.00 Uhr, Montag bis Freitag</a:t>
            </a:r>
          </a:p>
          <a:p>
            <a:pPr eaLnBrk="1" hangingPunct="1">
              <a:spcAft>
                <a:spcPts val="1200"/>
              </a:spcAft>
              <a:buFont typeface="Courier New" pitchFamily="49" charset="0"/>
              <a:buChar char="o"/>
            </a:pPr>
            <a:r>
              <a:rPr lang="de-DE" altLang="de-DE" dirty="0">
                <a:latin typeface="Verdana" pitchFamily="34" charset="0"/>
              </a:rPr>
              <a:t>Gruppengröße</a:t>
            </a:r>
            <a:r>
              <a:rPr lang="de-DE" altLang="de-DE" dirty="0">
                <a:solidFill>
                  <a:schemeClr val="tx1"/>
                </a:solidFill>
                <a:latin typeface="Verdana" pitchFamily="34" charset="0"/>
              </a:rPr>
              <a:t>: </a:t>
            </a:r>
            <a:r>
              <a:rPr lang="de-DE" altLang="de-DE" b="1" dirty="0">
                <a:latin typeface="Verdana" pitchFamily="34" charset="0"/>
              </a:rPr>
              <a:t>etwa 15 Kinder </a:t>
            </a:r>
            <a:r>
              <a:rPr lang="de-DE" altLang="de-DE" dirty="0">
                <a:latin typeface="Verdana" pitchFamily="34" charset="0"/>
              </a:rPr>
              <a:t>pro Gruppe</a:t>
            </a:r>
            <a:endParaRPr lang="de-DE" altLang="de-DE" b="1" dirty="0">
              <a:latin typeface="Verdana" pitchFamily="34" charset="0"/>
            </a:endParaRPr>
          </a:p>
          <a:p>
            <a:pPr eaLnBrk="1" hangingPunct="1">
              <a:spcAft>
                <a:spcPts val="1200"/>
              </a:spcAft>
              <a:buFont typeface="Courier New" pitchFamily="49" charset="0"/>
              <a:buChar char="o"/>
            </a:pPr>
            <a:r>
              <a:rPr lang="de-DE" altLang="de-DE" dirty="0">
                <a:latin typeface="Verdana" pitchFamily="34" charset="0"/>
              </a:rPr>
              <a:t>Anzahl der Plätze / Gruppen: Das Kolping-Bildungswerk richtet entsprechend der vorliegenden Anmeldungen Gruppen ein.</a:t>
            </a:r>
          </a:p>
        </p:txBody>
      </p:sp>
      <p:sp>
        <p:nvSpPr>
          <p:cNvPr id="6" name="Rechteck 2"/>
          <p:cNvSpPr txBox="1">
            <a:spLocks noChangeArrowheads="1"/>
          </p:cNvSpPr>
          <p:nvPr/>
        </p:nvSpPr>
        <p:spPr bwMode="auto">
          <a:xfrm>
            <a:off x="755576" y="548680"/>
            <a:ext cx="7560840" cy="122413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Nachmittagsbetreuung: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de-DE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Rahmenbedingungen</a:t>
            </a:r>
            <a:endParaRPr lang="de-CH" sz="36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  <p:pic>
        <p:nvPicPr>
          <p:cNvPr id="3" name="Grafik 2" descr="Ein Bild, das orange, Farbigkeit, Reihe, Bernstein enthält.&#10;&#10;Automatisch generierte Beschreibung">
            <a:extLst>
              <a:ext uri="{FF2B5EF4-FFF2-40B4-BE49-F238E27FC236}">
                <a16:creationId xmlns:a16="http://schemas.microsoft.com/office/drawing/2014/main" id="{B2538C6E-F080-063D-A88F-D51605999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96" y="4869160"/>
            <a:ext cx="1038439" cy="1054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hteck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560840" cy="720725"/>
          </a:xfrm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Nachmittagsbetreuung: Ablauf</a:t>
            </a:r>
            <a:endParaRPr lang="de-CH" sz="36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  <p:sp>
        <p:nvSpPr>
          <p:cNvPr id="21507" name="Rechteck 3"/>
          <p:cNvSpPr>
            <a:spLocks noGrp="1" noChangeArrowheads="1"/>
          </p:cNvSpPr>
          <p:nvPr>
            <p:ph idx="1"/>
          </p:nvPr>
        </p:nvSpPr>
        <p:spPr>
          <a:xfrm>
            <a:off x="684213" y="1412777"/>
            <a:ext cx="8064251" cy="4536504"/>
          </a:xfrm>
        </p:spPr>
        <p:txBody>
          <a:bodyPr/>
          <a:lstStyle/>
          <a:p>
            <a:pPr marL="457200" indent="-457200" eaLnBrk="1" hangingPunct="1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sz="2000" b="1" dirty="0">
                <a:latin typeface="Verdana" pitchFamily="34" charset="0"/>
              </a:rPr>
              <a:t>Gemeinsames Mittagessen </a:t>
            </a:r>
            <a:r>
              <a:rPr lang="de-DE" sz="2000" dirty="0">
                <a:latin typeface="Verdana" pitchFamily="34" charset="0"/>
              </a:rPr>
              <a:t>in der Mensa</a:t>
            </a:r>
          </a:p>
          <a:p>
            <a:pPr marL="457200" indent="-457200" eaLnBrk="1" hangingPunct="1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sz="2000" dirty="0">
                <a:latin typeface="Verdana" pitchFamily="34" charset="0"/>
              </a:rPr>
              <a:t>danach </a:t>
            </a:r>
            <a:r>
              <a:rPr lang="de-DE" sz="2000" b="1" dirty="0">
                <a:latin typeface="Verdana" pitchFamily="34" charset="0"/>
              </a:rPr>
              <a:t>bis 14.15 Uhr</a:t>
            </a:r>
            <a:r>
              <a:rPr lang="de-DE" sz="2000" dirty="0">
                <a:latin typeface="Verdana" pitchFamily="34" charset="0"/>
              </a:rPr>
              <a:t>: Entspannung, Spiel und Bewegung im ÜMI-Raum oder draußen</a:t>
            </a:r>
          </a:p>
          <a:p>
            <a:pPr marL="457200" indent="-457200" eaLnBrk="1" hangingPunct="1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sz="2000" b="1" dirty="0">
                <a:latin typeface="Verdana" pitchFamily="34" charset="0"/>
              </a:rPr>
              <a:t>14.15-15.15 Uhr: Lernzeit</a:t>
            </a:r>
            <a:r>
              <a:rPr lang="de-DE" sz="2000" dirty="0">
                <a:latin typeface="Verdana" pitchFamily="34" charset="0"/>
              </a:rPr>
              <a:t> zur Erledigung der Hausaufgaben</a:t>
            </a:r>
          </a:p>
          <a:p>
            <a:pPr marL="0" indent="0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sz="2000" dirty="0">
                <a:latin typeface="Verdana" pitchFamily="34" charset="0"/>
              </a:rPr>
              <a:t>     - selbständiges Arbeiten im Hausaufgabenraum</a:t>
            </a:r>
          </a:p>
          <a:p>
            <a:pPr marL="630238" indent="-630238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sz="2000" dirty="0">
                <a:latin typeface="Verdana" pitchFamily="34" charset="0"/>
              </a:rPr>
              <a:t>     - individuelle Betreuung durch pädagogisch geschultes Personal</a:t>
            </a:r>
          </a:p>
          <a:p>
            <a:pPr marL="0" indent="0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sz="2000" dirty="0">
                <a:latin typeface="Verdana" pitchFamily="34" charset="0"/>
              </a:rPr>
              <a:t>     - bei Bedarf individuelle Förderung</a:t>
            </a:r>
          </a:p>
          <a:p>
            <a:pPr marL="457200" indent="-457200" eaLnBrk="1" hangingPunct="1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sz="2000" b="1" dirty="0">
                <a:latin typeface="Verdana" pitchFamily="34" charset="0"/>
              </a:rPr>
              <a:t>ab 15.15 Uhr: </a:t>
            </a:r>
            <a:r>
              <a:rPr lang="de-DE" sz="2000" dirty="0">
                <a:latin typeface="Verdana" pitchFamily="34" charset="0"/>
              </a:rPr>
              <a:t>wechselndes Ümi-AG-Angebot oder Projekte, z.B.: Basteln, Schach, Computer, Kochen, 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hteck 3"/>
          <p:cNvSpPr>
            <a:spLocks noGrp="1" noChangeArrowheads="1"/>
          </p:cNvSpPr>
          <p:nvPr>
            <p:ph idx="1"/>
          </p:nvPr>
        </p:nvSpPr>
        <p:spPr>
          <a:xfrm>
            <a:off x="755576" y="1556792"/>
            <a:ext cx="7920880" cy="460786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de-DE" altLang="de-DE" dirty="0">
                <a:latin typeface="Verdana" pitchFamily="34" charset="0"/>
              </a:rPr>
              <a:t>Anwesenheit an </a:t>
            </a:r>
            <a:r>
              <a:rPr lang="de-DE" altLang="de-DE" b="1" dirty="0">
                <a:latin typeface="Verdana" pitchFamily="34" charset="0"/>
              </a:rPr>
              <a:t>mindestens 3 Tagen der Woche </a:t>
            </a:r>
            <a:r>
              <a:rPr lang="de-DE" altLang="de-DE" dirty="0">
                <a:latin typeface="Verdana" pitchFamily="34" charset="0"/>
              </a:rPr>
              <a:t>ist erwünscht.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de-DE" altLang="de-DE" dirty="0">
                <a:latin typeface="Verdana" pitchFamily="34" charset="0"/>
              </a:rPr>
              <a:t>Bei Vorlage einer Einverständniserklärung kann der Schüler die Nachmittagsbetreuung </a:t>
            </a:r>
            <a:r>
              <a:rPr lang="de-DE" altLang="de-DE" b="1" dirty="0">
                <a:latin typeface="Verdana" pitchFamily="34" charset="0"/>
              </a:rPr>
              <a:t>vorzeitig verlassen</a:t>
            </a:r>
            <a:r>
              <a:rPr lang="de-DE" altLang="de-DE" dirty="0">
                <a:latin typeface="Verdana" pitchFamily="34" charset="0"/>
              </a:rPr>
              <a:t> (Zettel/Telefon).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de-DE" altLang="de-DE" dirty="0">
                <a:latin typeface="Verdana" pitchFamily="34" charset="0"/>
              </a:rPr>
              <a:t>Es besteht </a:t>
            </a:r>
            <a:r>
              <a:rPr lang="de-DE" altLang="de-DE" b="1" dirty="0">
                <a:latin typeface="Verdana" pitchFamily="34" charset="0"/>
              </a:rPr>
              <a:t>Unfallversicherungsschutz</a:t>
            </a:r>
            <a:r>
              <a:rPr lang="de-DE" altLang="de-DE" dirty="0">
                <a:latin typeface="Verdan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de-DE" altLang="de-DE" b="1" dirty="0">
                <a:latin typeface="Verdana" pitchFamily="34" charset="0"/>
              </a:rPr>
              <a:t>Kündigungsfrist: </a:t>
            </a:r>
            <a:r>
              <a:rPr lang="de-DE" altLang="de-DE" dirty="0">
                <a:solidFill>
                  <a:schemeClr val="tx1"/>
                </a:solidFill>
                <a:latin typeface="Verdana" pitchFamily="34" charset="0"/>
              </a:rPr>
              <a:t>Der Vertrag ist bis 31. Mai zum Ende des Schuljahres kündbar.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de-DE" altLang="de-DE" dirty="0">
                <a:latin typeface="Verdana" pitchFamily="34" charset="0"/>
              </a:rPr>
              <a:t>Bei Bedarf wird eine </a:t>
            </a:r>
            <a:r>
              <a:rPr lang="de-DE" altLang="de-DE" b="1" dirty="0">
                <a:latin typeface="Verdana" pitchFamily="34" charset="0"/>
              </a:rPr>
              <a:t>Betreuung an unterrichtfreien Tagen </a:t>
            </a:r>
            <a:r>
              <a:rPr lang="de-DE" altLang="de-DE" dirty="0">
                <a:latin typeface="Verdana" pitchFamily="34" charset="0"/>
              </a:rPr>
              <a:t>organisiert (teilweise kostenpflichtig, z.B. für Ausflüge), in den Ferien gibt es in der Regel kein Betreuungsangebot.</a:t>
            </a:r>
          </a:p>
        </p:txBody>
      </p:sp>
      <p:sp>
        <p:nvSpPr>
          <p:cNvPr id="4" name="Rechteck 2"/>
          <p:cNvSpPr txBox="1">
            <a:spLocks noChangeArrowheads="1"/>
          </p:cNvSpPr>
          <p:nvPr/>
        </p:nvSpPr>
        <p:spPr bwMode="auto">
          <a:xfrm>
            <a:off x="755576" y="548680"/>
            <a:ext cx="7560840" cy="86409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Nachmittagsbetreuung: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de-DE" altLang="de-DE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Auszug aus den </a:t>
            </a:r>
            <a:r>
              <a:rPr lang="de-DE" altLang="de-DE" sz="3600" dirty="0">
                <a:latin typeface="Verdana" pitchFamily="34" charset="0"/>
              </a:rPr>
              <a:t>Vertragsbedingungen</a:t>
            </a:r>
            <a:endParaRPr lang="de-CH" sz="36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5F4A3-FA39-4A00-8633-DA259180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A532DC5-4EFD-4F58-A571-B4541E298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2683"/>
            <a:ext cx="4176464" cy="2784309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844ACD1-43EC-4EF8-B8EA-CAE7418AF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572683"/>
            <a:ext cx="4176464" cy="27843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6F75811-CA81-4E9A-9E1A-4A477BCF7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4176464" cy="27843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132BD8F-A3BE-4112-8C3D-869D6F578F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4" y="3717031"/>
            <a:ext cx="4176465" cy="27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16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716</Words>
  <Application>Microsoft Office PowerPoint</Application>
  <PresentationFormat>Bildschirmpräsentation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Courier New</vt:lpstr>
      <vt:lpstr>Impact</vt:lpstr>
      <vt:lpstr>Tahoma</vt:lpstr>
      <vt:lpstr>Times New Roman</vt:lpstr>
      <vt:lpstr>Verdana</vt:lpstr>
      <vt:lpstr>Wingdings</vt:lpstr>
      <vt:lpstr>NewsPrint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Nachmittagsbetreuung: Ablauf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Übermittagsbetreuung</dc:title>
  <dc:creator>Schneider, Deumeland</dc:creator>
  <cp:lastModifiedBy>Fabian Rodenbach</cp:lastModifiedBy>
  <cp:revision>136</cp:revision>
  <cp:lastPrinted>2019-05-21T19:32:21Z</cp:lastPrinted>
  <dcterms:created xsi:type="dcterms:W3CDTF">2006-11-23T20:56:53Z</dcterms:created>
  <dcterms:modified xsi:type="dcterms:W3CDTF">2025-03-26T09:12:29Z</dcterms:modified>
</cp:coreProperties>
</file>