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95" r:id="rId13"/>
    <p:sldId id="304" r:id="rId14"/>
    <p:sldId id="305" r:id="rId15"/>
    <p:sldId id="306" r:id="rId16"/>
    <p:sldId id="272" r:id="rId17"/>
    <p:sldId id="275" r:id="rId18"/>
    <p:sldId id="296" r:id="rId19"/>
    <p:sldId id="297" r:id="rId20"/>
    <p:sldId id="298" r:id="rId21"/>
    <p:sldId id="299" r:id="rId22"/>
    <p:sldId id="301" r:id="rId23"/>
    <p:sldId id="302" r:id="rId24"/>
    <p:sldId id="303" r:id="rId25"/>
    <p:sldId id="294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45840 h 720"/>
                  <a:gd name="T4" fmla="*/ 389 w 1000"/>
                  <a:gd name="T5" fmla="*/ 45840 h 720"/>
                  <a:gd name="T6" fmla="*/ 38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34 h 317"/>
                  <a:gd name="T4" fmla="*/ 624 w 624"/>
                  <a:gd name="T5" fmla="*/ 234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82 h 272"/>
                  <a:gd name="T4" fmla="*/ 240 w 624"/>
                  <a:gd name="T5" fmla="*/ 425 h 272"/>
                  <a:gd name="T6" fmla="*/ 624 w 624"/>
                  <a:gd name="T7" fmla="*/ 48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0 h 362"/>
                  <a:gd name="T4" fmla="*/ 248 w 632"/>
                  <a:gd name="T5" fmla="*/ 240 h 362"/>
                  <a:gd name="T6" fmla="*/ 632 w 632"/>
                  <a:gd name="T7" fmla="*/ 240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34 h 317"/>
                  <a:gd name="T4" fmla="*/ 624 w 624"/>
                  <a:gd name="T5" fmla="*/ 234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79 h 272"/>
                  <a:gd name="T4" fmla="*/ 240 w 624"/>
                  <a:gd name="T5" fmla="*/ 423 h 272"/>
                  <a:gd name="T6" fmla="*/ 624 w 624"/>
                  <a:gd name="T7" fmla="*/ 479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79 h 272"/>
                  <a:gd name="T4" fmla="*/ 240 w 624"/>
                  <a:gd name="T5" fmla="*/ 423 h 272"/>
                  <a:gd name="T6" fmla="*/ 624 w 624"/>
                  <a:gd name="T7" fmla="*/ 479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25 h 385"/>
                <a:gd name="T2" fmla="*/ 5762 w 5762"/>
                <a:gd name="T3" fmla="*/ 215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25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de-DE" altLang="de-DE" noProof="0"/>
              <a:t>Klicken Sie, um das Titelformat zu bearbeiten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pPr lvl="0"/>
            <a:r>
              <a:rPr lang="de-DE" altLang="de-DE" noProof="0"/>
              <a:t>Klicken Sie, um das Format des Untertitelmasters zu bearbeiten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72587FE-7F87-417E-A390-DF9036BA51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23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6A07A-906A-457A-8902-F05153A3D0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565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A4F95-C643-43AA-B11A-D65FD777217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95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B3880-F9F5-47BC-861C-BAFF25D665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4792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4FD3-CF67-4EB0-9709-8893D732F0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7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AA62C-13C6-4F5D-8C3C-54051ECB3B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534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4CA62-26C2-4DC8-8FB6-1DFAADCDAC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9634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40C4E-3CF9-4218-8122-C7D65F532A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233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565E-E2A3-496A-B32F-AD64681E0B4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2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99647-DA48-4515-9019-E8E76FE99B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96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10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10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47D89-B230-4C14-8ABC-EFB166144C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157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1028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45840 h 720"/>
                  <a:gd name="T4" fmla="*/ 389 w 1000"/>
                  <a:gd name="T5" fmla="*/ 45840 h 720"/>
                  <a:gd name="T6" fmla="*/ 38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6" name="Freeform 1029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7" name="Freeform 1030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8" name="Freeform 1031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9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34 h 317"/>
                  <a:gd name="T4" fmla="*/ 624 w 624"/>
                  <a:gd name="T5" fmla="*/ 234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0" name="Freeform 1033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82 h 272"/>
                  <a:gd name="T4" fmla="*/ 240 w 624"/>
                  <a:gd name="T5" fmla="*/ 425 h 272"/>
                  <a:gd name="T6" fmla="*/ 624 w 624"/>
                  <a:gd name="T7" fmla="*/ 48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1" name="Freeform 1034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0 h 362"/>
                  <a:gd name="T4" fmla="*/ 248 w 632"/>
                  <a:gd name="T5" fmla="*/ 240 h 362"/>
                  <a:gd name="T6" fmla="*/ 632 w 632"/>
                  <a:gd name="T7" fmla="*/ 240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2" name="Freeform 1035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3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4" name="Freeform 1037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5" name="Freeform 1038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34 h 317"/>
                  <a:gd name="T4" fmla="*/ 624 w 624"/>
                  <a:gd name="T5" fmla="*/ 234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6" name="Freeform 1039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79 h 272"/>
                  <a:gd name="T4" fmla="*/ 240 w 624"/>
                  <a:gd name="T5" fmla="*/ 423 h 272"/>
                  <a:gd name="T6" fmla="*/ 624 w 624"/>
                  <a:gd name="T7" fmla="*/ 479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7" name="Freeform 1040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8" name="Freeform 1041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9" name="Freeform 1042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82 h 317"/>
                  <a:gd name="T4" fmla="*/ 624 w 624"/>
                  <a:gd name="T5" fmla="*/ 48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0" name="Freeform 1043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1" name="Freeform 1044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2" name="Freeform 1045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79 h 272"/>
                  <a:gd name="T4" fmla="*/ 240 w 624"/>
                  <a:gd name="T5" fmla="*/ 423 h 272"/>
                  <a:gd name="T6" fmla="*/ 624 w 624"/>
                  <a:gd name="T7" fmla="*/ 479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3" name="Freeform 1046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033" name="Freeform 1047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225 h 385"/>
                <a:gd name="T2" fmla="*/ 3239 w 5762"/>
                <a:gd name="T3" fmla="*/ 215 h 385"/>
                <a:gd name="T4" fmla="*/ 3239 w 5762"/>
                <a:gd name="T5" fmla="*/ 4 h 385"/>
                <a:gd name="T6" fmla="*/ 0 w 5762"/>
                <a:gd name="T7" fmla="*/ 0 h 385"/>
                <a:gd name="T8" fmla="*/ 0 w 5762"/>
                <a:gd name="T9" fmla="*/ 225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" name="Freeform 1048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3238 w 5761"/>
                <a:gd name="T3" fmla="*/ 0 h 189"/>
                <a:gd name="T4" fmla="*/ 3238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27" name="Rectangle 1049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8" name="Rectangle 10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99" name="Rectangle 10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100" name="Rectangle 10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101" name="Rectangle 10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1683AE59-EC1B-42B0-8DBC-44A61004D9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3163" y="176114"/>
            <a:ext cx="7772400" cy="2308324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Oberstufe am EKG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Schülerinformation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		Elterninformation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Sonstige Fächer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 sz="3600" dirty="0">
              <a:latin typeface="Verdana" pitchFamily="34" charset="0"/>
            </a:endParaRP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Religion </a:t>
            </a:r>
            <a:endParaRPr lang="de-DE" altLang="de-DE" sz="2800" dirty="0">
              <a:latin typeface="Verdana" pitchFamily="34" charset="0"/>
            </a:endParaRP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Sport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Vertiefungskurse (EF und Q1)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Projektkurse (Q1)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40768"/>
            <a:ext cx="3387504" cy="22608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Vertiefungsfächer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Ausgleich von Schwächen / Zusätzliche Lernzeit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Mathematik, Deutsch, Englisch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Ohne Noten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Projektkurse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Projektorientiertes Arbeiten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Abschlussprodukt mit Veröffentlichung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Aktuelle Projekte mit ca. 40 Schülern: Soziales Engagement, Online-Shop</a:t>
            </a:r>
          </a:p>
        </p:txBody>
      </p:sp>
    </p:spTree>
    <p:extLst>
      <p:ext uri="{BB962C8B-B14F-4D97-AF65-F5344CB8AC3E}">
        <p14:creationId xmlns:p14="http://schemas.microsoft.com/office/powerpoint/2010/main" val="426540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Beispiel 1: Stundenplan EF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de-DE" altLang="de-DE" dirty="0">
              <a:latin typeface="Verdana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265988"/>
              </p:ext>
            </p:extLst>
          </p:nvPr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Wochenstunden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Klausurfach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Mathematik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Englisch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Spanisch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Kunst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Geschichte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Geographie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Religion</a:t>
                      </a:r>
                      <a:r>
                        <a:rPr lang="de-DE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Biologie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Informatik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nein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5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8864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Beispiel 2: Stundenplan EF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de-DE" altLang="de-DE" dirty="0">
              <a:latin typeface="Verdana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15435"/>
              </p:ext>
            </p:extLst>
          </p:nvPr>
        </p:nvGraphicFramePr>
        <p:xfrm>
          <a:off x="1547664" y="1203146"/>
          <a:ext cx="6096000" cy="562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Wochenstunden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Klausurfach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Mathematik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Englisch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Musik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Sozialwissen-</a:t>
                      </a:r>
                      <a:r>
                        <a:rPr lang="de-DE" dirty="0" err="1"/>
                        <a:t>schaften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Erziehungs-wissenschaften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aseline="0" dirty="0"/>
                        <a:t>Philosophie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Chemie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Physik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Biologie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Vertiefungskurs Mathematik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nein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378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Beispiel 3: Stundenplan Q1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de-DE" altLang="de-DE" dirty="0">
              <a:latin typeface="Verdana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089163"/>
              </p:ext>
            </p:extLst>
          </p:nvPr>
        </p:nvGraphicFramePr>
        <p:xfrm>
          <a:off x="1524000" y="1397000"/>
          <a:ext cx="6096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Wochenstunden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Klausurfach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Deutsch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Mathematik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Englisch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 (Leistungskurs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Spanisch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Kunst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Geschichte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Sozialwissen-</a:t>
                      </a:r>
                      <a:r>
                        <a:rPr lang="de-DE" dirty="0" err="1"/>
                        <a:t>schaften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Religion</a:t>
                      </a:r>
                      <a:r>
                        <a:rPr lang="de-DE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/ nein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Biologie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 (Leistungskurs)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ja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nein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50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Abschlüsse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>
                <a:latin typeface="Verdana" pitchFamily="34" charset="0"/>
              </a:rPr>
              <a:t>Fachhochschulreife (Ende Q1)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36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(In Verbindung mit einem einjährigen Praktikum oder einer Berufsausbildung: Studium an der Fachhochschule)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Abitur (Ende Q2)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36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(Studium an Hochschulen)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3163" y="176114"/>
            <a:ext cx="7772400" cy="2308324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Besonderheiten am EKG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e-DE" altLang="de-DE" dirty="0">
              <a:latin typeface="Verdana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92291"/>
            <a:ext cx="3204584" cy="238535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Überschaubare Größe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Jahrgangsstufen mit 90 – 110 Schülern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Persönliche(r) Beratung / Kontakt</a:t>
            </a:r>
          </a:p>
          <a:p>
            <a:pPr marL="0" indent="0" eaLnBrk="1" hangingPunct="1">
              <a:buNone/>
            </a:pPr>
            <a:r>
              <a:rPr lang="de-DE" altLang="de-DE" dirty="0">
                <a:latin typeface="Verdana" pitchFamily="34" charset="0"/>
              </a:rPr>
              <a:t>	</a:t>
            </a:r>
            <a:r>
              <a:rPr lang="de-DE" altLang="de-DE" sz="2800" dirty="0">
                <a:latin typeface="Verdana" pitchFamily="34" charset="0"/>
              </a:rPr>
              <a:t>(z.B. offene Lehrerzimmertüre)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Überschaubares Gebäude</a:t>
            </a:r>
          </a:p>
        </p:txBody>
      </p:sp>
    </p:spTree>
    <p:extLst>
      <p:ext uri="{BB962C8B-B14F-4D97-AF65-F5344CB8AC3E}">
        <p14:creationId xmlns:p14="http://schemas.microsoft.com/office/powerpoint/2010/main" val="1483082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Vielfältiges Fächerangebot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de-DE" altLang="de-DE" dirty="0">
                <a:latin typeface="Verdana" pitchFamily="34" charset="0"/>
              </a:rPr>
              <a:t>Trotz unserer geringen Größe …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Pädagogik 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Informatik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Literatur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Vertiefungskurse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Projektkurse</a:t>
            </a:r>
          </a:p>
        </p:txBody>
      </p:sp>
    </p:spTree>
    <p:extLst>
      <p:ext uri="{BB962C8B-B14F-4D97-AF65-F5344CB8AC3E}">
        <p14:creationId xmlns:p14="http://schemas.microsoft.com/office/powerpoint/2010/main" val="148308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Gliederung der</a:t>
            </a:r>
            <a:r>
              <a:rPr lang="de-DE" altLang="de-DE" sz="5400">
                <a:latin typeface="Verdana" pitchFamily="34" charset="0"/>
              </a:rPr>
              <a:t> </a:t>
            </a:r>
            <a:r>
              <a:rPr lang="de-DE" altLang="de-DE" sz="4000">
                <a:latin typeface="Verdana" pitchFamily="34" charset="0"/>
              </a:rPr>
              <a:t>Oberstufe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>
                <a:latin typeface="Verdana" pitchFamily="34" charset="0"/>
              </a:rPr>
              <a:t>Einführungsphase (Klasse 10)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Qualifikationsphase (Q1/Q2)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Abiturprüfung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Kompakter Stundenplan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Wir versuchen, einen möglichst frühen Unterrichtsschluss zu realisieren.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Mittagspause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Möglichst geringe Anzahl von Springstunden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Aber… Nachmittagssport in Q1/Q2</a:t>
            </a:r>
          </a:p>
        </p:txBody>
      </p:sp>
    </p:spTree>
    <p:extLst>
      <p:ext uri="{BB962C8B-B14F-4D97-AF65-F5344CB8AC3E}">
        <p14:creationId xmlns:p14="http://schemas.microsoft.com/office/powerpoint/2010/main" val="1483082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Weitere Angebote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1573" y="1484784"/>
            <a:ext cx="7772400" cy="4114800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Methodentraining in EF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Studien- und Berufswahl-orientierung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Kooperationen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Studienfahrten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Arbeitsgemeinschaften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Karneval etc.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545" y="4437112"/>
            <a:ext cx="2459765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082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3163" y="176114"/>
            <a:ext cx="7772400" cy="2308324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Anmelde-verfahren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e-DE" altLang="de-DE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70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Anmeldung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Anmeldung über Schüler-Online im 2. Halbjahr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Bewerbungsunterlagen persönlich abgeben</a:t>
            </a:r>
          </a:p>
          <a:p>
            <a:pPr marL="0" indent="0" eaLnBrk="1" hangingPunct="1">
              <a:buNone/>
            </a:pPr>
            <a:r>
              <a:rPr lang="de-DE" altLang="de-DE" dirty="0">
                <a:latin typeface="Verdana" pitchFamily="34" charset="0"/>
              </a:rPr>
              <a:t>	- Anschreiben</a:t>
            </a:r>
          </a:p>
          <a:p>
            <a:pPr marL="0" indent="0" eaLnBrk="1" hangingPunct="1">
              <a:buNone/>
            </a:pPr>
            <a:r>
              <a:rPr lang="de-DE" altLang="de-DE" dirty="0">
                <a:latin typeface="Verdana" pitchFamily="34" charset="0"/>
              </a:rPr>
              <a:t>	- Lebenslauf</a:t>
            </a:r>
          </a:p>
          <a:p>
            <a:pPr marL="0" indent="0" eaLnBrk="1" hangingPunct="1">
              <a:buNone/>
            </a:pPr>
            <a:r>
              <a:rPr lang="de-DE" altLang="de-DE" dirty="0">
                <a:latin typeface="Verdana" pitchFamily="34" charset="0"/>
              </a:rPr>
              <a:t>	- Kopie vom aktuellen Zeugnis</a:t>
            </a:r>
          </a:p>
        </p:txBody>
      </p:sp>
    </p:spTree>
    <p:extLst>
      <p:ext uri="{BB962C8B-B14F-4D97-AF65-F5344CB8AC3E}">
        <p14:creationId xmlns:p14="http://schemas.microsoft.com/office/powerpoint/2010/main" val="1167224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>
                <a:latin typeface="Verdana" pitchFamily="34" charset="0"/>
              </a:rPr>
              <a:t>Und danach … 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latin typeface="Verdana" pitchFamily="34" charset="0"/>
              </a:rPr>
              <a:t>Aufnahmebescheid </a:t>
            </a:r>
            <a:r>
              <a:rPr lang="de-DE" altLang="de-DE">
                <a:latin typeface="Verdana" pitchFamily="34" charset="0"/>
              </a:rPr>
              <a:t>/ Ablehnung</a:t>
            </a:r>
            <a:endParaRPr lang="de-DE" altLang="de-DE" dirty="0">
              <a:latin typeface="Verdana" pitchFamily="34" charset="0"/>
            </a:endParaRP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Elternabend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Wahlen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Abgabe des Zeugnisses </a:t>
            </a:r>
          </a:p>
          <a:p>
            <a:pPr eaLnBrk="1" hangingPunct="1"/>
            <a:r>
              <a:rPr lang="de-DE" altLang="de-DE" dirty="0">
                <a:latin typeface="Verdana" pitchFamily="34" charset="0"/>
              </a:rPr>
              <a:t>Bücher- und GTR-Bestellung</a:t>
            </a:r>
          </a:p>
        </p:txBody>
      </p:sp>
    </p:spTree>
    <p:extLst>
      <p:ext uri="{BB962C8B-B14F-4D97-AF65-F5344CB8AC3E}">
        <p14:creationId xmlns:p14="http://schemas.microsoft.com/office/powerpoint/2010/main" val="1327701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47713"/>
            <a:ext cx="8259763" cy="1736725"/>
          </a:xfrm>
        </p:spPr>
        <p:txBody>
          <a:bodyPr/>
          <a:lstStyle/>
          <a:p>
            <a:pPr eaLnBrk="1" hangingPunct="1"/>
            <a:r>
              <a:rPr lang="de-DE" altLang="de-DE" sz="5400">
                <a:latin typeface="Verdana" pitchFamily="34" charset="0"/>
              </a:rPr>
              <a:t>Vielen Dank für Ihre / eure Aufmerksamkeit!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Stundenvolumen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>
                <a:latin typeface="Verdana" pitchFamily="34" charset="0"/>
              </a:rPr>
              <a:t>102 Stunden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Durchschnittlich 34 Stunden pro Schuljahr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38 anrechenbare Kurse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Dauer der Oberstufe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>
                <a:latin typeface="Verdana" pitchFamily="34" charset="0"/>
              </a:rPr>
              <a:t>In der Regel 3 Jahr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Einmalige Wiederholung zulässig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572" y="3717032"/>
            <a:ext cx="3678660" cy="24551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Individualisierung der Schullaufbahn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>
                <a:latin typeface="Verdana" pitchFamily="34" charset="0"/>
              </a:rPr>
              <a:t>Kurse statt Klassenverband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Schwerpunktsetzungen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40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(z.B. Schwerpunktfach, Leistungskurse)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Individuelle Beratung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40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(Beratungslehrer)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Kurssystem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>
                <a:latin typeface="Verdana" pitchFamily="34" charset="0"/>
              </a:rPr>
              <a:t>Grundkurse: 3-stündig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Ausnahmen: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36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Neue Sprachen: 4-stündig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800">
                <a:latin typeface="Verdana" pitchFamily="34" charset="0"/>
              </a:rPr>
              <a:t>	Vertiefungskurse: 2-stündig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Leistungskurse: 5-stündig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3600">
                <a:latin typeface="Verdana" pitchFamily="34" charset="0"/>
              </a:rPr>
              <a:t>	</a:t>
            </a:r>
            <a:r>
              <a:rPr lang="de-DE" altLang="de-DE" sz="2800">
                <a:latin typeface="Verdana" pitchFamily="34" charset="0"/>
              </a:rPr>
              <a:t>(ab Qualifikationsphase)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Sprachlich-Literarisches Aufgabenfeld </a:t>
            </a:r>
            <a:br>
              <a:rPr lang="de-DE" altLang="de-DE" sz="4000">
                <a:latin typeface="Verdana" pitchFamily="34" charset="0"/>
              </a:rPr>
            </a:br>
            <a:endParaRPr lang="de-DE" altLang="de-DE" sz="4000">
              <a:latin typeface="Verdan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Deutsch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Englisch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Französisch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Latein (nur EF)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solidFill>
                  <a:schemeClr val="tx2"/>
                </a:solidFill>
                <a:latin typeface="Verdana" pitchFamily="34" charset="0"/>
              </a:rPr>
              <a:t>Spanisch (i.d.R. wichtig für Realschüler)</a:t>
            </a:r>
            <a:endParaRPr lang="de-DE" altLang="de-DE" sz="2800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Musik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latin typeface="Verdana" pitchFamily="34" charset="0"/>
              </a:rPr>
              <a:t>Kunst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 dirty="0">
                <a:solidFill>
                  <a:schemeClr val="tx2"/>
                </a:solidFill>
                <a:latin typeface="Verdana" pitchFamily="34" charset="0"/>
              </a:rPr>
              <a:t>Literatur</a:t>
            </a:r>
            <a:r>
              <a:rPr lang="de-DE" altLang="de-DE" sz="2800" dirty="0">
                <a:latin typeface="Verdana" pitchFamily="34" charset="0"/>
              </a:rPr>
              <a:t> (nur Q1)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z="4000">
                <a:latin typeface="Verdana" pitchFamily="34" charset="0"/>
              </a:rPr>
              <a:t>Gesellschaftswissen-schaftliches Aufgabenfeld</a:t>
            </a:r>
            <a:br>
              <a:rPr lang="de-DE" altLang="de-DE" sz="4000">
                <a:latin typeface="Verdana" pitchFamily="34" charset="0"/>
              </a:rPr>
            </a:br>
            <a:endParaRPr lang="de-DE" altLang="de-DE" sz="4000">
              <a:latin typeface="Verdana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>
                <a:latin typeface="Verdana" pitchFamily="34" charset="0"/>
              </a:rPr>
              <a:t>Geschichte</a:t>
            </a:r>
          </a:p>
          <a:p>
            <a:pPr eaLnBrk="1" hangingPunct="1"/>
            <a:r>
              <a:rPr lang="de-DE" altLang="de-DE" sz="3600" dirty="0">
                <a:solidFill>
                  <a:schemeClr val="tx2"/>
                </a:solidFill>
                <a:latin typeface="Verdana" pitchFamily="34" charset="0"/>
              </a:rPr>
              <a:t>Sozialwissenschaften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Geographie (Erdkunde)</a:t>
            </a:r>
          </a:p>
          <a:p>
            <a:pPr eaLnBrk="1" hangingPunct="1"/>
            <a:r>
              <a:rPr lang="de-DE" altLang="de-DE" sz="3600" dirty="0">
                <a:latin typeface="Verdana" pitchFamily="34" charset="0"/>
              </a:rPr>
              <a:t>Philosophie</a:t>
            </a:r>
          </a:p>
          <a:p>
            <a:pPr eaLnBrk="1" hangingPunct="1"/>
            <a:r>
              <a:rPr lang="de-DE" altLang="de-DE" sz="3600" dirty="0">
                <a:solidFill>
                  <a:schemeClr val="tx2"/>
                </a:solidFill>
                <a:latin typeface="Verdana" pitchFamily="34" charset="0"/>
              </a:rPr>
              <a:t> Erziehungswissenschaften (Pädagogik)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z="3200">
                <a:latin typeface="Verdana" pitchFamily="34" charset="0"/>
              </a:rPr>
              <a:t>Mathematisch-naturwissenschaftlich-technisches Aufgabenfeld</a:t>
            </a:r>
            <a:r>
              <a:rPr lang="de-DE" altLang="de-DE" sz="3600">
                <a:latin typeface="Verdana" pitchFamily="34" charset="0"/>
              </a:rPr>
              <a:t> </a:t>
            </a:r>
            <a:br>
              <a:rPr lang="de-DE" altLang="de-DE" sz="4800">
                <a:latin typeface="Verdana" pitchFamily="34" charset="0"/>
              </a:rPr>
            </a:br>
            <a:endParaRPr lang="de-DE" altLang="de-DE" sz="4000">
              <a:latin typeface="Verdan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600">
                <a:latin typeface="Verdana" pitchFamily="34" charset="0"/>
              </a:rPr>
              <a:t>Mathematik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Biologie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Chemie</a:t>
            </a:r>
          </a:p>
          <a:p>
            <a:pPr eaLnBrk="1" hangingPunct="1"/>
            <a:r>
              <a:rPr lang="de-DE" altLang="de-DE" sz="3600">
                <a:latin typeface="Verdana" pitchFamily="34" charset="0"/>
              </a:rPr>
              <a:t>Physik</a:t>
            </a:r>
          </a:p>
          <a:p>
            <a:pPr eaLnBrk="1" hangingPunct="1"/>
            <a:r>
              <a:rPr lang="de-DE" altLang="de-DE" sz="3600">
                <a:solidFill>
                  <a:schemeClr val="tx2"/>
                </a:solidFill>
                <a:latin typeface="Verdana" pitchFamily="34" charset="0"/>
              </a:rPr>
              <a:t>Informatik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464" y="3212976"/>
            <a:ext cx="3819072" cy="2548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ters Krawatte">
  <a:themeElements>
    <a:clrScheme name="Vaters Krawatt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Vaters Krawatte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Vaters Krawatt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ters Krawatt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Designs\Vaters Krawatte.pot</Template>
  <TotalTime>0</TotalTime>
  <Words>513</Words>
  <Application>Microsoft Office PowerPoint</Application>
  <PresentationFormat>Bildschirmpräsentation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Verdana</vt:lpstr>
      <vt:lpstr>Wingdings</vt:lpstr>
      <vt:lpstr>Vaters Krawatte</vt:lpstr>
      <vt:lpstr>Oberstufe am EKG</vt:lpstr>
      <vt:lpstr>Gliederung der Oberstufe</vt:lpstr>
      <vt:lpstr>Stundenvolumen</vt:lpstr>
      <vt:lpstr>Dauer der Oberstufe</vt:lpstr>
      <vt:lpstr>Individualisierung der Schullaufbahn</vt:lpstr>
      <vt:lpstr>Kurssystem</vt:lpstr>
      <vt:lpstr>Sprachlich-Literarisches Aufgabenfeld  </vt:lpstr>
      <vt:lpstr>Gesellschaftswissen-schaftliches Aufgabenfeld </vt:lpstr>
      <vt:lpstr>Mathematisch-naturwissenschaftlich-technisches Aufgabenfeld  </vt:lpstr>
      <vt:lpstr>Sonstige Fächer</vt:lpstr>
      <vt:lpstr>Vertiefungsfächer</vt:lpstr>
      <vt:lpstr>Projektkurse</vt:lpstr>
      <vt:lpstr>Beispiel 1: Stundenplan EF</vt:lpstr>
      <vt:lpstr>Beispiel 2: Stundenplan EF</vt:lpstr>
      <vt:lpstr>Beispiel 3: Stundenplan Q1</vt:lpstr>
      <vt:lpstr>Abschlüsse</vt:lpstr>
      <vt:lpstr>Besonderheiten am EKG</vt:lpstr>
      <vt:lpstr>Überschaubare Größe</vt:lpstr>
      <vt:lpstr>Vielfältiges Fächerangebot</vt:lpstr>
      <vt:lpstr>Kompakter Stundenplan</vt:lpstr>
      <vt:lpstr>Weitere Angebote</vt:lpstr>
      <vt:lpstr>Anmelde-verfahren</vt:lpstr>
      <vt:lpstr>Anmeldung</vt:lpstr>
      <vt:lpstr>Und danach … ?</vt:lpstr>
      <vt:lpstr>Vielen Dank für Ihre / eure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Olaf und Sabine</dc:creator>
  <cp:lastModifiedBy>Olaf Schneider</cp:lastModifiedBy>
  <cp:revision>37</cp:revision>
  <dcterms:created xsi:type="dcterms:W3CDTF">2015-01-09T19:43:29Z</dcterms:created>
  <dcterms:modified xsi:type="dcterms:W3CDTF">2021-09-20T14:35:09Z</dcterms:modified>
</cp:coreProperties>
</file>